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notesSlides/notesSlide10.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ppt/notesSlides/notesSlide11.xml" ContentType="application/vnd.openxmlformats-officedocument.presentationml.notesSlide+xml"/>
  <Override PartName="/ppt/slides/slide14.xml" ContentType="application/vnd.openxmlformats-officedocument.presentationml.slide+xml"/>
  <Override PartName="/docProps/app.xml" ContentType="application/vnd.openxmlformats-officedocument.extended-properties+xml"/>
  <Override PartName="/ppt/notesSlides/notesSlide6.xml" ContentType="application/vnd.openxmlformats-officedocument.presentationml.notesSlide+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notesSlides/notesSlide9.xml" ContentType="application/vnd.openxmlformats-officedocument.presentationml.notesSlide+xml"/>
  <Override PartName="/ppt/slides/slide6.xml" ContentType="application/vnd.openxmlformats-officedocument.presentationml.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slides/slide4.xml" ContentType="application/vnd.openxmlformats-officedocument.presentationml.slide+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6"/>
  </p:notesMasterIdLst>
  <p:sldIdLst>
    <p:sldId id="257" r:id="rId2"/>
    <p:sldId id="259" r:id="rId3"/>
    <p:sldId id="261" r:id="rId4"/>
    <p:sldId id="262" r:id="rId5"/>
    <p:sldId id="263" r:id="rId6"/>
    <p:sldId id="264" r:id="rId7"/>
    <p:sldId id="265" r:id="rId8"/>
    <p:sldId id="267" r:id="rId9"/>
    <p:sldId id="268" r:id="rId10"/>
    <p:sldId id="269" r:id="rId11"/>
    <p:sldId id="270" r:id="rId12"/>
    <p:sldId id="271" r:id="rId13"/>
    <p:sldId id="272" r:id="rId14"/>
    <p:sldId id="27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88204" autoAdjust="0"/>
    <p:restoredTop sz="94660"/>
  </p:normalViewPr>
  <p:slideViewPr>
    <p:cSldViewPr snapToObjects="1">
      <p:cViewPr varScale="1">
        <p:scale>
          <a:sx n="10" d="100"/>
          <a:sy n="10" d="100"/>
        </p:scale>
        <p:origin x="280" y="-17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E4B85-A071-FE4D-BC77-54684E08681E}" type="datetimeFigureOut">
              <a:rPr lang="en-US" smtClean="0"/>
              <a:t>12/24/10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A20BCB-29AA-7249-998C-70EED910AFA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The beginning</a:t>
            </a:r>
          </a:p>
        </p:txBody>
      </p:sp>
      <p:sp>
        <p:nvSpPr>
          <p:cNvPr id="15364" name="Slide Number Placeholder 3"/>
          <p:cNvSpPr>
            <a:spLocks noGrp="1"/>
          </p:cNvSpPr>
          <p:nvPr>
            <p:ph type="sldNum" sz="quarter" idx="5"/>
          </p:nvPr>
        </p:nvSpPr>
        <p:spPr bwMode="auto">
          <a:noFill/>
          <a:ln>
            <a:miter lim="800000"/>
            <a:headEnd/>
            <a:tailEnd/>
          </a:ln>
        </p:spPr>
        <p:txBody>
          <a:bodyPr/>
          <a:lstStyle/>
          <a:p>
            <a:fld id="{6A70C97F-F486-4814-87AE-AA841AB125F6}"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Through the determined leadership of our State Legislature and the bold Renewable Energy Portfolio Standard they put in place in 2012 , and advancements in battery storage and baseload generation technology, we achieved the goal of a 60% Clean Renewable Energy mix in Idaho</a:t>
            </a:r>
          </a:p>
        </p:txBody>
      </p:sp>
      <p:sp>
        <p:nvSpPr>
          <p:cNvPr id="37892" name="Slide Number Placeholder 3"/>
          <p:cNvSpPr>
            <a:spLocks noGrp="1"/>
          </p:cNvSpPr>
          <p:nvPr>
            <p:ph type="sldNum" sz="quarter" idx="5"/>
          </p:nvPr>
        </p:nvSpPr>
        <p:spPr bwMode="auto">
          <a:noFill/>
          <a:ln>
            <a:miter lim="800000"/>
            <a:headEnd/>
            <a:tailEnd/>
          </a:ln>
        </p:spPr>
        <p:txBody>
          <a:bodyPr/>
          <a:lstStyle/>
          <a:p>
            <a:fld id="{E4E9071A-F56D-492E-BCD3-9CAC3F2E12D4}" type="slidenum">
              <a:rPr lang="en-US">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Creating distributed power out of our rivers, streams and irrigation canals.  Huge potential and support Ag. Community!</a:t>
            </a:r>
          </a:p>
          <a:p>
            <a:pPr eaLnBrk="1" hangingPunct="1">
              <a:spcBef>
                <a:spcPct val="0"/>
              </a:spcBef>
            </a:pPr>
            <a:endParaRPr lang="en-US" smtClean="0">
              <a:ea typeface="ＭＳ Ｐゴシック" pitchFamily="-65" charset="-128"/>
            </a:endParaRPr>
          </a:p>
          <a:p>
            <a:pPr eaLnBrk="1" hangingPunct="1">
              <a:spcBef>
                <a:spcPct val="0"/>
              </a:spcBef>
            </a:pPr>
            <a:endParaRPr lang="en-US" smtClean="0">
              <a:ea typeface="ＭＳ Ｐゴシック" pitchFamily="-65"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D014591E-9264-44AD-A65D-D1D4232E8626}" type="slidenum">
              <a:rPr lang="en-US">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65"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162738AE-8923-4047-B107-709A29FE9342}" type="slidenum">
              <a:rPr lang="en-US">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65"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8676FB19-C725-45BA-88EF-459B0F511ECE}" type="slidenum">
              <a:rPr lang="en-US">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So, as excited as we are about the energy technology of Idaho’s future, this conversation isn’t only about </a:t>
            </a:r>
            <a:r>
              <a:rPr lang="en-US" i="1" smtClean="0">
                <a:ea typeface="ＭＳ Ｐゴシック" pitchFamily="-65" charset="-128"/>
              </a:rPr>
              <a:t>generating</a:t>
            </a:r>
            <a:r>
              <a:rPr lang="en-US" smtClean="0">
                <a:ea typeface="ＭＳ Ｐゴシック" pitchFamily="-65" charset="-128"/>
              </a:rPr>
              <a:t> energy, it’s about </a:t>
            </a:r>
            <a:r>
              <a:rPr lang="en-US" i="1" smtClean="0">
                <a:ea typeface="ＭＳ Ｐゴシック" pitchFamily="-65" charset="-128"/>
              </a:rPr>
              <a:t>conserving</a:t>
            </a:r>
            <a:r>
              <a:rPr lang="en-US" smtClean="0">
                <a:ea typeface="ＭＳ Ｐゴシック" pitchFamily="-65" charset="-128"/>
              </a:rPr>
              <a:t> energy, too. (Slide switch)</a:t>
            </a:r>
          </a:p>
        </p:txBody>
      </p:sp>
      <p:sp>
        <p:nvSpPr>
          <p:cNvPr id="46084" name="Slide Number Placeholder 3"/>
          <p:cNvSpPr>
            <a:spLocks noGrp="1"/>
          </p:cNvSpPr>
          <p:nvPr>
            <p:ph type="sldNum" sz="quarter" idx="5"/>
          </p:nvPr>
        </p:nvSpPr>
        <p:spPr bwMode="auto">
          <a:noFill/>
          <a:ln>
            <a:miter lim="800000"/>
            <a:headEnd/>
            <a:tailEnd/>
          </a:ln>
        </p:spPr>
        <p:txBody>
          <a:bodyPr/>
          <a:lstStyle/>
          <a:p>
            <a:fld id="{FF7A5E87-F284-46EB-93C0-5C5082B665FB}" type="slidenum">
              <a:rPr lang="en-US">
                <a:solidFill>
                  <a:prstClr val="black"/>
                </a:solidFill>
              </a:rPr>
              <a:pPr/>
              <a:t>14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65"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DFDA2996-4071-43A3-B8FB-4FAA1D8D18AD}" type="slidenum">
              <a:rPr lang="en-US">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90CB51-F1BB-496D-B927-2476C8098776}"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Looking at our daily lives in Idaho in 2010, where does our non-transportation related energy come from?  In other words, where does the energy for our electricity come from?</a:t>
            </a:r>
          </a:p>
        </p:txBody>
      </p:sp>
      <p:sp>
        <p:nvSpPr>
          <p:cNvPr id="23556" name="Slide Number Placeholder 3"/>
          <p:cNvSpPr>
            <a:spLocks noGrp="1"/>
          </p:cNvSpPr>
          <p:nvPr>
            <p:ph type="sldNum" sz="quarter" idx="5"/>
          </p:nvPr>
        </p:nvSpPr>
        <p:spPr bwMode="auto">
          <a:noFill/>
          <a:ln>
            <a:miter lim="800000"/>
            <a:headEnd/>
            <a:tailEnd/>
          </a:ln>
        </p:spPr>
        <p:txBody>
          <a:bodyPr/>
          <a:lstStyle/>
          <a:p>
            <a:fld id="{4821D586-5A80-4694-8222-C5E1DE96C109}" type="slidenum">
              <a:rPr lang="en-US">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From the 1950’s until 2010 we provided hundreds of billions in subsidy to Oil/Coal/Nuclear &amp; Gas while ignoring opportunities to invest in Energy Efficiency, Conservation and Clean Renewables</a:t>
            </a:r>
          </a:p>
          <a:p>
            <a:pPr eaLnBrk="1" hangingPunct="1">
              <a:spcBef>
                <a:spcPct val="0"/>
              </a:spcBef>
            </a:pPr>
            <a:endParaRPr lang="en-US" smtClean="0">
              <a:ea typeface="ＭＳ Ｐゴシック" pitchFamily="-65" charset="-128"/>
            </a:endParaRPr>
          </a:p>
          <a:p>
            <a:pPr eaLnBrk="1" hangingPunct="1">
              <a:spcBef>
                <a:spcPct val="0"/>
              </a:spcBef>
            </a:pPr>
            <a:r>
              <a:rPr lang="en-US" smtClean="0">
                <a:ea typeface="ＭＳ Ｐゴシック" pitchFamily="-65" charset="-128"/>
              </a:rPr>
              <a:t>A major study by the Environmental Law Group details how this broke out between 2002 and 2008… even as we talked about expanding renewable energy opportunities, substantially larger subsidies were given to fossil fuels and Nuclear than to renewables. </a:t>
            </a:r>
          </a:p>
          <a:p>
            <a:pPr eaLnBrk="1" hangingPunct="1">
              <a:spcBef>
                <a:spcPct val="0"/>
              </a:spcBef>
            </a:pPr>
            <a:endParaRPr lang="en-US" smtClean="0">
              <a:ea typeface="ＭＳ Ｐゴシック" pitchFamily="-65" charset="-128"/>
            </a:endParaRPr>
          </a:p>
          <a:p>
            <a:pPr eaLnBrk="1" hangingPunct="1">
              <a:spcBef>
                <a:spcPct val="0"/>
              </a:spcBef>
            </a:pPr>
            <a:r>
              <a:rPr lang="en-US" smtClean="0">
                <a:ea typeface="ＭＳ Ｐゴシック" pitchFamily="-65" charset="-128"/>
              </a:rPr>
              <a:t>These subsides, given to mature fossil fuel energy sources, represented a direct cost to taxpayers and were clearly influencing the sources of our energy in Idaho.</a:t>
            </a:r>
          </a:p>
        </p:txBody>
      </p:sp>
      <p:sp>
        <p:nvSpPr>
          <p:cNvPr id="25604" name="Slide Number Placeholder 3"/>
          <p:cNvSpPr>
            <a:spLocks noGrp="1"/>
          </p:cNvSpPr>
          <p:nvPr>
            <p:ph type="sldNum" sz="quarter" idx="5"/>
          </p:nvPr>
        </p:nvSpPr>
        <p:spPr bwMode="auto">
          <a:noFill/>
          <a:ln>
            <a:miter lim="800000"/>
            <a:headEnd/>
            <a:tailEnd/>
          </a:ln>
        </p:spPr>
        <p:txBody>
          <a:bodyPr/>
          <a:lstStyle/>
          <a:p>
            <a:fld id="{4EC1C500-924D-40C4-8DA3-B56B7422C24C}" type="slidenum">
              <a:rPr lang="en-US">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Idaho purchased billions in energy in the past, mostly cheap coal that was imported from neighboring States… many in our State believed our energy came mostly from Hydro and that was not the case.</a:t>
            </a:r>
          </a:p>
        </p:txBody>
      </p:sp>
      <p:sp>
        <p:nvSpPr>
          <p:cNvPr id="27652" name="Slide Number Placeholder 3"/>
          <p:cNvSpPr>
            <a:spLocks noGrp="1"/>
          </p:cNvSpPr>
          <p:nvPr>
            <p:ph type="sldNum" sz="quarter" idx="5"/>
          </p:nvPr>
        </p:nvSpPr>
        <p:spPr bwMode="auto">
          <a:noFill/>
          <a:ln>
            <a:miter lim="800000"/>
            <a:headEnd/>
            <a:tailEnd/>
          </a:ln>
        </p:spPr>
        <p:txBody>
          <a:bodyPr/>
          <a:lstStyle/>
          <a:p>
            <a:fld id="{0B4DD815-602D-4EF3-842E-3655C8369B46}" type="slidenum">
              <a:rPr lang="en-US">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Idaho’s abundant resource of Geothermal and Solar represented less than 1% of our energy supply in 2010.</a:t>
            </a:r>
          </a:p>
        </p:txBody>
      </p:sp>
      <p:sp>
        <p:nvSpPr>
          <p:cNvPr id="29700" name="Slide Number Placeholder 3"/>
          <p:cNvSpPr>
            <a:spLocks noGrp="1"/>
          </p:cNvSpPr>
          <p:nvPr>
            <p:ph type="sldNum" sz="quarter" idx="5"/>
          </p:nvPr>
        </p:nvSpPr>
        <p:spPr bwMode="auto">
          <a:noFill/>
          <a:ln>
            <a:miter lim="800000"/>
            <a:headEnd/>
            <a:tailEnd/>
          </a:ln>
        </p:spPr>
        <p:txBody>
          <a:bodyPr/>
          <a:lstStyle/>
          <a:p>
            <a:fld id="{46E7E275-9173-4D5C-96F2-B608D084B16F}" type="slidenum">
              <a:rPr lang="en-US">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Moving into our future, we arrive at 2020…</a:t>
            </a:r>
          </a:p>
        </p:txBody>
      </p:sp>
      <p:sp>
        <p:nvSpPr>
          <p:cNvPr id="33796" name="Slide Number Placeholder 3"/>
          <p:cNvSpPr>
            <a:spLocks noGrp="1"/>
          </p:cNvSpPr>
          <p:nvPr>
            <p:ph type="sldNum" sz="quarter" idx="5"/>
          </p:nvPr>
        </p:nvSpPr>
        <p:spPr bwMode="auto">
          <a:noFill/>
          <a:ln>
            <a:miter lim="800000"/>
            <a:headEnd/>
            <a:tailEnd/>
          </a:ln>
        </p:spPr>
        <p:txBody>
          <a:bodyPr/>
          <a:lstStyle/>
          <a:p>
            <a:fld id="{BE5728E6-E132-4FCB-A5B4-7513964D8F1F}"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65"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AA78BC92-7077-4876-A2DB-685B46B24632}" type="slidenum">
              <a:rPr lang="en-US">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40C591-6C73-4517-8E60-639DD8F31DEF}" type="datetime1">
              <a:rPr lang="en-US"/>
              <a:pPr/>
              <a:t>12/24/10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333920-1AB0-4793-98AA-880F3D3D6F34}" type="slidenum">
              <a:rPr lang="en-US"/>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100000">
              <a:schemeClr val="accent6">
                <a:lumMod val="50000"/>
              </a:schemeClr>
            </a:gs>
            <a:gs pos="0">
              <a:schemeClr val="accent6">
                <a:lumMod val="50000"/>
                <a:alpha val="57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mbria" pitchFamily="-65" charset="0"/>
              </a:defRPr>
            </a:lvl1pPr>
          </a:lstStyle>
          <a:p>
            <a:pPr defTabSz="457200"/>
            <a:fld id="{CA50FC30-9E3A-477C-BC65-1695AB00B18E}" type="datetime1">
              <a:rPr lang="en-US">
                <a:ea typeface="ＭＳ Ｐゴシック" pitchFamily="-65" charset="-128"/>
                <a:cs typeface="+mn-cs"/>
              </a:rPr>
              <a:pPr defTabSz="457200"/>
              <a:t>12/24/10</a:t>
            </a:fld>
            <a:endParaRPr lang="en-US">
              <a:ea typeface="ＭＳ Ｐゴシック" pitchFamily="-65"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mbria" pitchFamily="-65" charset="0"/>
              </a:defRPr>
            </a:lvl1pPr>
          </a:lstStyle>
          <a:p>
            <a:pPr defTabSz="457200"/>
            <a:endParaRPr lang="en-US">
              <a:ea typeface="ＭＳ Ｐゴシック" pitchFamily="-65" charset="-128"/>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mbria" pitchFamily="-65" charset="0"/>
              </a:defRPr>
            </a:lvl1pPr>
          </a:lstStyle>
          <a:p>
            <a:pPr defTabSz="457200"/>
            <a:fld id="{CCFFA81C-ACC0-41D6-A1E4-CC1395A6F0F0}" type="slidenum">
              <a:rPr lang="en-US">
                <a:ea typeface="ＭＳ Ｐゴシック" pitchFamily="-65" charset="-128"/>
                <a:cs typeface="+mn-cs"/>
              </a:rPr>
              <a:pPr defTabSz="457200"/>
              <a:t>‹#›</a:t>
            </a:fld>
            <a:endParaRPr lang="en-US">
              <a:ea typeface="ＭＳ Ｐゴシック" pitchFamily="-65" charset="-128"/>
              <a:cs typeface="+mn-cs"/>
            </a:endParaRPr>
          </a:p>
        </p:txBody>
      </p:sp>
    </p:spTree>
  </p:cSld>
  <p:clrMap bg1="dk1" tx1="lt1" bg2="dk2" tx2="lt2" accent1="accent1" accent2="accent2" accent3="accent3" accent4="accent4" accent5="accent5" accent6="accent6" hlink="hlink" folHlink="folHlink"/>
  <p:sldLayoutIdLst>
    <p:sldLayoutId r:id="rId1"/>
  </p:sldLayoutIdLst>
  <p:transition>
    <p:dissolv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6" charset="-128"/>
          <a:cs typeface="ＭＳ Ｐゴシック" pitchFamily="-116" charset="-128"/>
        </a:defRPr>
      </a:lvl1pPr>
      <a:lvl2pPr algn="ctr" defTabSz="457200" rtl="0" eaLnBrk="0" fontAlgn="base" hangingPunct="0">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2pPr>
      <a:lvl3pPr algn="ctr" defTabSz="457200" rtl="0" eaLnBrk="0" fontAlgn="base" hangingPunct="0">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3pPr>
      <a:lvl4pPr algn="ctr" defTabSz="457200" rtl="0" eaLnBrk="0" fontAlgn="base" hangingPunct="0">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4pPr>
      <a:lvl5pPr algn="ctr" defTabSz="457200" rtl="0" eaLnBrk="0" fontAlgn="base" hangingPunct="0">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5pPr>
      <a:lvl6pPr marL="457200" algn="ctr" defTabSz="457200" rtl="0" fontAlgn="base">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6pPr>
      <a:lvl7pPr marL="914400" algn="ctr" defTabSz="457200" rtl="0" fontAlgn="base">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7pPr>
      <a:lvl8pPr marL="1371600" algn="ctr" defTabSz="457200" rtl="0" fontAlgn="base">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8pPr>
      <a:lvl9pPr marL="1828800" algn="ctr" defTabSz="457200" rtl="0" fontAlgn="base">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6" charset="-128"/>
          <a:cs typeface="ＭＳ Ｐゴシック" pitchFamily="-116"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6"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6"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6"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png"/><Relationship Id="rId7"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460500" y="1587500"/>
            <a:ext cx="6477000" cy="2678113"/>
          </a:xfrm>
          <a:prstGeom prst="rect">
            <a:avLst/>
          </a:prstGeom>
          <a:noFill/>
        </p:spPr>
        <p:txBody>
          <a:bodyPr>
            <a:spAutoFit/>
          </a:bodyPr>
          <a:lstStyle/>
          <a:p>
            <a:pPr algn="ctr" defTabSz="457200"/>
            <a:r>
              <a:rPr lang="en-US" sz="5200">
                <a:solidFill>
                  <a:prstClr val="white"/>
                </a:solidFill>
                <a:effectLst>
                  <a:outerShdw blurRad="38100" dist="38100" dir="2700000" algn="tl">
                    <a:srgbClr val="1F497D"/>
                  </a:outerShdw>
                </a:effectLst>
                <a:latin typeface="Cambria" pitchFamily="-65" charset="0"/>
                <a:ea typeface="ＭＳ Ｐゴシック" pitchFamily="-65" charset="-128"/>
                <a:cs typeface="+mn-cs"/>
              </a:rPr>
              <a:t>Energy 2020</a:t>
            </a:r>
          </a:p>
          <a:p>
            <a:pPr algn="ctr" defTabSz="457200"/>
            <a:r>
              <a:rPr lang="en-US" sz="1900" i="1">
                <a:solidFill>
                  <a:prstClr val="white"/>
                </a:solidFill>
                <a:effectLst>
                  <a:outerShdw blurRad="38100" dist="38100" dir="2700000" algn="tl">
                    <a:srgbClr val="1F497D"/>
                  </a:outerShdw>
                </a:effectLst>
                <a:latin typeface="Cambria" pitchFamily="-65" charset="0"/>
                <a:ea typeface="ＭＳ Ｐゴシック" pitchFamily="-65" charset="-128"/>
                <a:cs typeface="+mn-cs"/>
              </a:rPr>
              <a:t>Presented by </a:t>
            </a:r>
            <a:r>
              <a:rPr lang="en-US" sz="1900" b="1" i="1">
                <a:solidFill>
                  <a:prstClr val="white"/>
                </a:solidFill>
                <a:effectLst>
                  <a:outerShdw blurRad="38100" dist="38100" dir="2700000" algn="tl">
                    <a:srgbClr val="1F497D"/>
                  </a:outerShdw>
                </a:effectLst>
                <a:latin typeface="Cambria" pitchFamily="-65" charset="0"/>
                <a:ea typeface="ＭＳ Ｐゴシック" pitchFamily="-65" charset="-128"/>
                <a:cs typeface="+mn-cs"/>
              </a:rPr>
              <a:t>Kelsey Nunez</a:t>
            </a:r>
          </a:p>
          <a:p>
            <a:pPr algn="ctr" defTabSz="457200"/>
            <a:r>
              <a:rPr lang="en-US" sz="1900" i="1">
                <a:solidFill>
                  <a:prstClr val="white"/>
                </a:solidFill>
                <a:effectLst>
                  <a:outerShdw blurRad="38100" dist="38100" dir="2700000" algn="tl">
                    <a:srgbClr val="1F497D"/>
                  </a:outerShdw>
                </a:effectLst>
                <a:latin typeface="Cambria" pitchFamily="-65" charset="0"/>
                <a:ea typeface="ＭＳ Ｐゴシック" pitchFamily="-65" charset="-128"/>
                <a:cs typeface="+mn-cs"/>
              </a:rPr>
              <a:t>And the </a:t>
            </a:r>
            <a:r>
              <a:rPr lang="en-US" sz="1900" b="1" i="1">
                <a:solidFill>
                  <a:prstClr val="white"/>
                </a:solidFill>
                <a:effectLst>
                  <a:outerShdw blurRad="38100" dist="38100" dir="2700000" algn="tl">
                    <a:srgbClr val="1F497D"/>
                  </a:outerShdw>
                </a:effectLst>
                <a:latin typeface="Cambria" pitchFamily="-65" charset="0"/>
                <a:ea typeface="ＭＳ Ｐゴシック" pitchFamily="-65" charset="-128"/>
                <a:cs typeface="+mn-cs"/>
              </a:rPr>
              <a:t>Idaho Energy Collaborative</a:t>
            </a:r>
          </a:p>
          <a:p>
            <a:pPr algn="ctr" defTabSz="457200"/>
            <a:endParaRPr lang="en-US" sz="2200" i="1">
              <a:solidFill>
                <a:prstClr val="black"/>
              </a:solidFill>
              <a:latin typeface="Cambria" pitchFamily="-65" charset="0"/>
              <a:ea typeface="ＭＳ Ｐゴシック" pitchFamily="-65" charset="-128"/>
              <a:cs typeface="+mn-cs"/>
            </a:endParaRPr>
          </a:p>
          <a:p>
            <a:pPr algn="ctr" defTabSz="457200"/>
            <a:r>
              <a:rPr lang="en-US" sz="2800">
                <a:solidFill>
                  <a:prstClr val="black"/>
                </a:solidFill>
                <a:latin typeface="Cambria" pitchFamily="-65" charset="0"/>
                <a:ea typeface="ＭＳ Ｐゴシック" pitchFamily="-65" charset="-128"/>
                <a:cs typeface="+mn-cs"/>
              </a:rPr>
              <a:t>Idaho Green Expo Vision 2020</a:t>
            </a:r>
          </a:p>
          <a:p>
            <a:pPr algn="ctr" defTabSz="457200"/>
            <a:r>
              <a:rPr lang="en-US" sz="2500">
                <a:solidFill>
                  <a:prstClr val="white"/>
                </a:solidFill>
                <a:effectLst>
                  <a:outerShdw blurRad="38100" dist="38100" dir="2700000" algn="tl">
                    <a:srgbClr val="1F497D"/>
                  </a:outerShdw>
                </a:effectLst>
                <a:latin typeface="Cambria" pitchFamily="-65" charset="0"/>
                <a:ea typeface="ＭＳ Ｐゴシック" pitchFamily="-65" charset="-128"/>
                <a:cs typeface="+mn-cs"/>
              </a:rPr>
              <a:t>May 8-9</a:t>
            </a:r>
            <a:r>
              <a:rPr lang="en-US" sz="2500" baseline="30000">
                <a:solidFill>
                  <a:prstClr val="white"/>
                </a:solidFill>
                <a:effectLst>
                  <a:outerShdw blurRad="38100" dist="38100" dir="2700000" algn="tl">
                    <a:srgbClr val="1F497D"/>
                  </a:outerShdw>
                </a:effectLst>
                <a:latin typeface="Cambria" pitchFamily="-65" charset="0"/>
                <a:ea typeface="ＭＳ Ｐゴシック" pitchFamily="-65" charset="-128"/>
                <a:cs typeface="+mn-cs"/>
              </a:rPr>
              <a:t>th</a:t>
            </a:r>
            <a:r>
              <a:rPr lang="en-US" sz="2500">
                <a:solidFill>
                  <a:prstClr val="white"/>
                </a:solidFill>
                <a:effectLst>
                  <a:outerShdw blurRad="38100" dist="38100" dir="2700000" algn="tl">
                    <a:srgbClr val="1F497D"/>
                  </a:outerShdw>
                </a:effectLst>
                <a:latin typeface="Cambria" pitchFamily="-65" charset="0"/>
                <a:ea typeface="ＭＳ Ｐゴシック" pitchFamily="-65" charset="-128"/>
                <a:cs typeface="+mn-cs"/>
              </a:rPr>
              <a:t>, 2010</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 name="Freeform 71"/>
          <p:cNvSpPr/>
          <p:nvPr/>
        </p:nvSpPr>
        <p:spPr>
          <a:xfrm>
            <a:off x="884124" y="1420743"/>
            <a:ext cx="1162705" cy="3336203"/>
          </a:xfrm>
          <a:custGeom>
            <a:avLst/>
            <a:gdLst>
              <a:gd name="connsiteX0" fmla="*/ 1135873 w 1162705"/>
              <a:gd name="connsiteY0" fmla="*/ 89442 h 3336203"/>
              <a:gd name="connsiteX1" fmla="*/ 1162705 w 1162705"/>
              <a:gd name="connsiteY1" fmla="*/ 3336203 h 3336203"/>
              <a:gd name="connsiteX2" fmla="*/ 313036 w 1162705"/>
              <a:gd name="connsiteY2" fmla="*/ 3327259 h 3336203"/>
              <a:gd name="connsiteX3" fmla="*/ 304092 w 1162705"/>
              <a:gd name="connsiteY3" fmla="*/ 1207473 h 3336203"/>
              <a:gd name="connsiteX4" fmla="*/ 0 w 1162705"/>
              <a:gd name="connsiteY4" fmla="*/ 1207473 h 3336203"/>
              <a:gd name="connsiteX5" fmla="*/ 518745 w 1162705"/>
              <a:gd name="connsiteY5" fmla="*/ 706595 h 3336203"/>
              <a:gd name="connsiteX6" fmla="*/ 509801 w 1162705"/>
              <a:gd name="connsiteY6" fmla="*/ 0 h 3336203"/>
              <a:gd name="connsiteX7" fmla="*/ 831781 w 1162705"/>
              <a:gd name="connsiteY7" fmla="*/ 0 h 3336203"/>
              <a:gd name="connsiteX8" fmla="*/ 831781 w 1162705"/>
              <a:gd name="connsiteY8" fmla="*/ 393547 h 3336203"/>
              <a:gd name="connsiteX9" fmla="*/ 1135873 w 1162705"/>
              <a:gd name="connsiteY9" fmla="*/ 89442 h 333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2705" h="3336203">
                <a:moveTo>
                  <a:pt x="1135873" y="89442"/>
                </a:moveTo>
                <a:lnTo>
                  <a:pt x="1162705" y="3336203"/>
                </a:lnTo>
                <a:lnTo>
                  <a:pt x="313036" y="3327259"/>
                </a:lnTo>
                <a:cubicBezTo>
                  <a:pt x="310055" y="2620664"/>
                  <a:pt x="304092" y="1207473"/>
                  <a:pt x="304092" y="1207473"/>
                </a:cubicBezTo>
                <a:lnTo>
                  <a:pt x="0" y="1207473"/>
                </a:lnTo>
                <a:lnTo>
                  <a:pt x="518745" y="706595"/>
                </a:lnTo>
                <a:lnTo>
                  <a:pt x="509801" y="0"/>
                </a:lnTo>
                <a:lnTo>
                  <a:pt x="831781" y="0"/>
                </a:lnTo>
                <a:lnTo>
                  <a:pt x="831781" y="393547"/>
                </a:lnTo>
                <a:lnTo>
                  <a:pt x="1135873" y="89442"/>
                </a:lnTo>
                <a:close/>
              </a:path>
            </a:pathLst>
          </a:custGeom>
          <a:gradFill flip="none" rotWithShape="1">
            <a:gsLst>
              <a:gs pos="0">
                <a:schemeClr val="bg1">
                  <a:lumMod val="95000"/>
                  <a:lumOff val="5000"/>
                  <a:alpha val="30000"/>
                </a:schemeClr>
              </a:gs>
              <a:gs pos="100000">
                <a:schemeClr val="bg1">
                  <a:lumMod val="50000"/>
                  <a:lumOff val="50000"/>
                  <a:alpha val="30000"/>
                </a:schemeClr>
              </a:gs>
            </a:gsLst>
            <a:path path="circle">
              <a:fillToRect l="100000" t="100000"/>
            </a:path>
            <a:tileRect r="-100000" b="-100000"/>
          </a:gradFill>
          <a:ln>
            <a:solidFill>
              <a:srgbClr val="0D0D0D">
                <a:alpha val="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73" name="Freeform 72"/>
          <p:cNvSpPr/>
          <p:nvPr/>
        </p:nvSpPr>
        <p:spPr>
          <a:xfrm>
            <a:off x="2019997" y="1295523"/>
            <a:ext cx="840725" cy="3461423"/>
          </a:xfrm>
          <a:custGeom>
            <a:avLst/>
            <a:gdLst>
              <a:gd name="connsiteX0" fmla="*/ 840725 w 840725"/>
              <a:gd name="connsiteY0" fmla="*/ 617153 h 3461423"/>
              <a:gd name="connsiteX1" fmla="*/ 831781 w 840725"/>
              <a:gd name="connsiteY1" fmla="*/ 3461423 h 3461423"/>
              <a:gd name="connsiteX2" fmla="*/ 26832 w 840725"/>
              <a:gd name="connsiteY2" fmla="*/ 3461423 h 3461423"/>
              <a:gd name="connsiteX3" fmla="*/ 0 w 840725"/>
              <a:gd name="connsiteY3" fmla="*/ 205718 h 3461423"/>
              <a:gd name="connsiteX4" fmla="*/ 214653 w 840725"/>
              <a:gd name="connsiteY4" fmla="*/ 0 h 3461423"/>
              <a:gd name="connsiteX5" fmla="*/ 840725 w 840725"/>
              <a:gd name="connsiteY5" fmla="*/ 617153 h 34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725" h="3461423">
                <a:moveTo>
                  <a:pt x="840725" y="617153"/>
                </a:moveTo>
                <a:cubicBezTo>
                  <a:pt x="837744" y="1565243"/>
                  <a:pt x="831781" y="3461423"/>
                  <a:pt x="831781" y="3461423"/>
                </a:cubicBezTo>
                <a:lnTo>
                  <a:pt x="26832" y="3461423"/>
                </a:lnTo>
                <a:lnTo>
                  <a:pt x="0" y="205718"/>
                </a:lnTo>
                <a:lnTo>
                  <a:pt x="214653" y="0"/>
                </a:lnTo>
                <a:lnTo>
                  <a:pt x="840725" y="617153"/>
                </a:lnTo>
                <a:close/>
              </a:path>
            </a:pathLst>
          </a:custGeom>
          <a:gradFill flip="none" rotWithShape="1">
            <a:gsLst>
              <a:gs pos="0">
                <a:srgbClr val="000090">
                  <a:alpha val="35000"/>
                </a:srgbClr>
              </a:gs>
              <a:gs pos="100000">
                <a:schemeClr val="accent5">
                  <a:lumMod val="75000"/>
                  <a:alpha val="35000"/>
                </a:schemeClr>
              </a:gs>
            </a:gsLst>
            <a:path path="circle">
              <a:fillToRect l="100000" t="100000"/>
            </a:path>
            <a:tileRect r="-100000" b="-100000"/>
          </a:gradFill>
          <a:ln>
            <a:solidFill>
              <a:srgbClr val="0D0D0D">
                <a:alpha val="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74" name="Freeform 73"/>
          <p:cNvSpPr/>
          <p:nvPr/>
        </p:nvSpPr>
        <p:spPr>
          <a:xfrm>
            <a:off x="2932273" y="1984230"/>
            <a:ext cx="178878" cy="2763772"/>
          </a:xfrm>
          <a:custGeom>
            <a:avLst/>
            <a:gdLst>
              <a:gd name="connsiteX0" fmla="*/ 0 w 178878"/>
              <a:gd name="connsiteY0" fmla="*/ 0 h 2763772"/>
              <a:gd name="connsiteX1" fmla="*/ 8944 w 178878"/>
              <a:gd name="connsiteY1" fmla="*/ 2763772 h 2763772"/>
              <a:gd name="connsiteX2" fmla="*/ 178878 w 178878"/>
              <a:gd name="connsiteY2" fmla="*/ 2763772 h 2763772"/>
              <a:gd name="connsiteX3" fmla="*/ 178878 w 178878"/>
              <a:gd name="connsiteY3" fmla="*/ 196774 h 2763772"/>
              <a:gd name="connsiteX4" fmla="*/ 0 w 178878"/>
              <a:gd name="connsiteY4" fmla="*/ 0 h 276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8" h="2763772">
                <a:moveTo>
                  <a:pt x="0" y="0"/>
                </a:moveTo>
                <a:cubicBezTo>
                  <a:pt x="2981" y="921257"/>
                  <a:pt x="8944" y="2763772"/>
                  <a:pt x="8944" y="2763772"/>
                </a:cubicBezTo>
                <a:lnTo>
                  <a:pt x="178878" y="2763772"/>
                </a:lnTo>
                <a:lnTo>
                  <a:pt x="178878" y="196774"/>
                </a:lnTo>
                <a:lnTo>
                  <a:pt x="0" y="0"/>
                </a:lnTo>
                <a:close/>
              </a:path>
            </a:pathLst>
          </a:custGeom>
          <a:gradFill flip="none" rotWithShape="1">
            <a:gsLst>
              <a:gs pos="0">
                <a:schemeClr val="tx2">
                  <a:lumMod val="25000"/>
                  <a:alpha val="50000"/>
                </a:schemeClr>
              </a:gs>
              <a:gs pos="100000">
                <a:schemeClr val="tx2">
                  <a:lumMod val="75000"/>
                  <a:alpha val="50000"/>
                </a:schemeClr>
              </a:gs>
            </a:gsLst>
            <a:path path="circle">
              <a:fillToRect l="100000" t="100000"/>
            </a:path>
            <a:tileRect r="-100000" b="-100000"/>
          </a:gradFill>
          <a:ln>
            <a:solidFill>
              <a:srgbClr val="0D0D0D">
                <a:alpha val="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75" name="Freeform 74"/>
          <p:cNvSpPr/>
          <p:nvPr/>
        </p:nvSpPr>
        <p:spPr>
          <a:xfrm>
            <a:off x="2860722" y="1903732"/>
            <a:ext cx="80495" cy="2853214"/>
          </a:xfrm>
          <a:custGeom>
            <a:avLst/>
            <a:gdLst>
              <a:gd name="connsiteX0" fmla="*/ 0 w 80495"/>
              <a:gd name="connsiteY0" fmla="*/ 0 h 2853214"/>
              <a:gd name="connsiteX1" fmla="*/ 0 w 80495"/>
              <a:gd name="connsiteY1" fmla="*/ 2844270 h 2853214"/>
              <a:gd name="connsiteX2" fmla="*/ 80495 w 80495"/>
              <a:gd name="connsiteY2" fmla="*/ 2853214 h 2853214"/>
              <a:gd name="connsiteX3" fmla="*/ 71551 w 80495"/>
              <a:gd name="connsiteY3" fmla="*/ 80498 h 2853214"/>
              <a:gd name="connsiteX4" fmla="*/ 0 w 80495"/>
              <a:gd name="connsiteY4" fmla="*/ 0 h 285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95" h="2853214">
                <a:moveTo>
                  <a:pt x="0" y="0"/>
                </a:moveTo>
                <a:lnTo>
                  <a:pt x="0" y="2844270"/>
                </a:lnTo>
                <a:lnTo>
                  <a:pt x="80495" y="2853214"/>
                </a:lnTo>
                <a:cubicBezTo>
                  <a:pt x="77514" y="1928975"/>
                  <a:pt x="71551" y="80498"/>
                  <a:pt x="71551" y="80498"/>
                </a:cubicBezTo>
                <a:lnTo>
                  <a:pt x="0" y="0"/>
                </a:lnTo>
                <a:close/>
              </a:path>
            </a:pathLst>
          </a:custGeom>
          <a:gradFill flip="none" rotWithShape="1">
            <a:gsLst>
              <a:gs pos="0">
                <a:schemeClr val="accent2">
                  <a:lumMod val="50000"/>
                  <a:alpha val="54000"/>
                </a:schemeClr>
              </a:gs>
              <a:gs pos="100000">
                <a:schemeClr val="accent2">
                  <a:lumMod val="60000"/>
                  <a:lumOff val="40000"/>
                  <a:alpha val="54000"/>
                </a:schemeClr>
              </a:gs>
            </a:gsLst>
            <a:path path="circle">
              <a:fillToRect l="100000" t="100000"/>
            </a:path>
            <a:tileRect r="-100000" b="-100000"/>
          </a:gradFill>
          <a:ln>
            <a:solidFill>
              <a:srgbClr val="0D0D0D">
                <a:alpha val="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76" name="Freeform 75"/>
          <p:cNvSpPr/>
          <p:nvPr/>
        </p:nvSpPr>
        <p:spPr>
          <a:xfrm>
            <a:off x="3111151" y="2172059"/>
            <a:ext cx="160989" cy="2575943"/>
          </a:xfrm>
          <a:custGeom>
            <a:avLst/>
            <a:gdLst>
              <a:gd name="connsiteX0" fmla="*/ 0 w 160989"/>
              <a:gd name="connsiteY0" fmla="*/ 2566999 h 2575943"/>
              <a:gd name="connsiteX1" fmla="*/ 160989 w 160989"/>
              <a:gd name="connsiteY1" fmla="*/ 2575943 h 2575943"/>
              <a:gd name="connsiteX2" fmla="*/ 152046 w 160989"/>
              <a:gd name="connsiteY2" fmla="*/ 160997 h 2575943"/>
              <a:gd name="connsiteX3" fmla="*/ 0 w 160989"/>
              <a:gd name="connsiteY3" fmla="*/ 0 h 2575943"/>
              <a:gd name="connsiteX4" fmla="*/ 0 w 160989"/>
              <a:gd name="connsiteY4" fmla="*/ 2566999 h 257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89" h="2575943">
                <a:moveTo>
                  <a:pt x="0" y="2566999"/>
                </a:moveTo>
                <a:lnTo>
                  <a:pt x="160989" y="2575943"/>
                </a:lnTo>
                <a:lnTo>
                  <a:pt x="152046" y="160997"/>
                </a:lnTo>
                <a:lnTo>
                  <a:pt x="0" y="0"/>
                </a:lnTo>
                <a:lnTo>
                  <a:pt x="0" y="2566999"/>
                </a:lnTo>
                <a:close/>
              </a:path>
            </a:pathLst>
          </a:custGeom>
          <a:gradFill flip="none" rotWithShape="1">
            <a:gsLst>
              <a:gs pos="0">
                <a:schemeClr val="tx1">
                  <a:lumMod val="50000"/>
                  <a:alpha val="70000"/>
                </a:schemeClr>
              </a:gs>
              <a:gs pos="100000">
                <a:schemeClr val="tx1">
                  <a:lumMod val="85000"/>
                  <a:alpha val="70000"/>
                </a:schemeClr>
              </a:gs>
            </a:gsLst>
            <a:path path="circle">
              <a:fillToRect l="100000" t="100000"/>
            </a:path>
            <a:tileRect r="-100000" b="-100000"/>
          </a:gradFill>
          <a:ln>
            <a:solidFill>
              <a:srgbClr val="0D0D0D">
                <a:alpha val="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77" name="Freeform 76"/>
          <p:cNvSpPr/>
          <p:nvPr/>
        </p:nvSpPr>
        <p:spPr>
          <a:xfrm>
            <a:off x="3263900" y="2312988"/>
            <a:ext cx="311150" cy="2432050"/>
          </a:xfrm>
          <a:custGeom>
            <a:avLst/>
            <a:gdLst>
              <a:gd name="connsiteX0" fmla="*/ 0 w 311150"/>
              <a:gd name="connsiteY0" fmla="*/ 0 h 2432050"/>
              <a:gd name="connsiteX1" fmla="*/ 6350 w 311150"/>
              <a:gd name="connsiteY1" fmla="*/ 2432050 h 2432050"/>
              <a:gd name="connsiteX2" fmla="*/ 44450 w 311150"/>
              <a:gd name="connsiteY2" fmla="*/ 2432050 h 2432050"/>
              <a:gd name="connsiteX3" fmla="*/ 44450 w 311150"/>
              <a:gd name="connsiteY3" fmla="*/ 330200 h 2432050"/>
              <a:gd name="connsiteX4" fmla="*/ 311150 w 311150"/>
              <a:gd name="connsiteY4" fmla="*/ 330200 h 2432050"/>
              <a:gd name="connsiteX5" fmla="*/ 0 w 311150"/>
              <a:gd name="connsiteY5" fmla="*/ 0 h 243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50" h="2432050">
                <a:moveTo>
                  <a:pt x="0" y="0"/>
                </a:moveTo>
                <a:cubicBezTo>
                  <a:pt x="2117" y="810683"/>
                  <a:pt x="6350" y="2432050"/>
                  <a:pt x="6350" y="2432050"/>
                </a:cubicBezTo>
                <a:lnTo>
                  <a:pt x="44450" y="2432050"/>
                </a:lnTo>
                <a:lnTo>
                  <a:pt x="44450" y="330200"/>
                </a:lnTo>
                <a:lnTo>
                  <a:pt x="311150" y="330200"/>
                </a:lnTo>
                <a:lnTo>
                  <a:pt x="0" y="0"/>
                </a:lnTo>
                <a:close/>
              </a:path>
            </a:pathLst>
          </a:custGeom>
          <a:solidFill>
            <a:srgbClr val="77933C">
              <a:alpha val="54000"/>
            </a:srgbClr>
          </a:solidFill>
          <a:ln>
            <a:solidFill>
              <a:srgbClr val="0D0D0D">
                <a:alpha val="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35" name="TextBox 34"/>
          <p:cNvSpPr txBox="1">
            <a:spLocks noChangeArrowheads="1"/>
          </p:cNvSpPr>
          <p:nvPr/>
        </p:nvSpPr>
        <p:spPr bwMode="auto">
          <a:xfrm>
            <a:off x="3314700" y="444500"/>
            <a:ext cx="5437188" cy="646113"/>
          </a:xfrm>
          <a:prstGeom prst="rect">
            <a:avLst/>
          </a:prstGeom>
          <a:noFill/>
          <a:ln w="9525">
            <a:noFill/>
            <a:miter lim="800000"/>
            <a:headEnd/>
            <a:tailEnd/>
          </a:ln>
        </p:spPr>
        <p:txBody>
          <a:bodyPr>
            <a:spAutoFit/>
          </a:bodyPr>
          <a:lstStyle/>
          <a:p>
            <a:pPr algn="ctr" defTabSz="457200"/>
            <a:r>
              <a:rPr lang="en-US" sz="3600">
                <a:solidFill>
                  <a:prstClr val="white"/>
                </a:solidFill>
                <a:latin typeface="Cambria" pitchFamily="-65" charset="0"/>
                <a:ea typeface="ＭＳ Ｐゴシック" pitchFamily="-65" charset="-128"/>
                <a:cs typeface="+mn-cs"/>
              </a:rPr>
              <a:t>Energy Mix in 2020</a:t>
            </a:r>
          </a:p>
        </p:txBody>
      </p:sp>
      <p:grpSp>
        <p:nvGrpSpPr>
          <p:cNvPr id="2" name="Group 63"/>
          <p:cNvGrpSpPr>
            <a:grpSpLocks/>
          </p:cNvGrpSpPr>
          <p:nvPr/>
        </p:nvGrpSpPr>
        <p:grpSpPr bwMode="auto">
          <a:xfrm>
            <a:off x="2830513" y="1425575"/>
            <a:ext cx="1995487" cy="4400550"/>
            <a:chOff x="1895778" y="985715"/>
            <a:chExt cx="1995307" cy="4401291"/>
          </a:xfrm>
        </p:grpSpPr>
        <p:sp>
          <p:nvSpPr>
            <p:cNvPr id="25" name="Freeform 24"/>
            <p:cNvSpPr/>
            <p:nvPr/>
          </p:nvSpPr>
          <p:spPr>
            <a:xfrm>
              <a:off x="3167185" y="985715"/>
              <a:ext cx="723900" cy="3340100"/>
            </a:xfrm>
            <a:custGeom>
              <a:avLst/>
              <a:gdLst>
                <a:gd name="connsiteX0" fmla="*/ 685800 w 723900"/>
                <a:gd name="connsiteY0" fmla="*/ 0 h 3340100"/>
                <a:gd name="connsiteX1" fmla="*/ 723900 w 723900"/>
                <a:gd name="connsiteY1" fmla="*/ 3340100 h 3340100"/>
                <a:gd name="connsiteX2" fmla="*/ 330200 w 723900"/>
                <a:gd name="connsiteY2" fmla="*/ 3340100 h 3340100"/>
                <a:gd name="connsiteX3" fmla="*/ 330200 w 723900"/>
                <a:gd name="connsiteY3" fmla="*/ 1219200 h 3340100"/>
                <a:gd name="connsiteX4" fmla="*/ 0 w 723900"/>
                <a:gd name="connsiteY4" fmla="*/ 1219200 h 3340100"/>
                <a:gd name="connsiteX5" fmla="*/ 533400 w 723900"/>
                <a:gd name="connsiteY5" fmla="*/ 723900 h 3340100"/>
                <a:gd name="connsiteX6" fmla="*/ 533400 w 723900"/>
                <a:gd name="connsiteY6" fmla="*/ 0 h 3340100"/>
                <a:gd name="connsiteX7" fmla="*/ 685800 w 723900"/>
                <a:gd name="connsiteY7" fmla="*/ 0 h 33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900" h="3340100">
                  <a:moveTo>
                    <a:pt x="685800" y="0"/>
                  </a:moveTo>
                  <a:lnTo>
                    <a:pt x="723900" y="3340100"/>
                  </a:lnTo>
                  <a:lnTo>
                    <a:pt x="330200" y="3340100"/>
                  </a:lnTo>
                  <a:lnTo>
                    <a:pt x="330200" y="1219200"/>
                  </a:lnTo>
                  <a:lnTo>
                    <a:pt x="0" y="1219200"/>
                  </a:lnTo>
                  <a:lnTo>
                    <a:pt x="533400" y="723900"/>
                  </a:lnTo>
                  <a:lnTo>
                    <a:pt x="533400" y="0"/>
                  </a:lnTo>
                  <a:lnTo>
                    <a:pt x="685800" y="0"/>
                  </a:lnTo>
                  <a:close/>
                </a:path>
              </a:pathLst>
            </a:custGeom>
            <a:gradFill flip="none" rotWithShape="1">
              <a:gsLst>
                <a:gs pos="0">
                  <a:schemeClr val="bg1">
                    <a:lumMod val="95000"/>
                    <a:lumOff val="5000"/>
                  </a:schemeClr>
                </a:gs>
                <a:gs pos="100000">
                  <a:schemeClr val="bg1">
                    <a:lumMod val="50000"/>
                    <a:lumOff val="50000"/>
                  </a:schemeClr>
                </a:gs>
              </a:gsLst>
              <a:path path="circle">
                <a:fillToRect l="100000" t="100000"/>
              </a:path>
              <a:tileRect r="-100000" b="-100000"/>
            </a:gra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400">
                <a:solidFill>
                  <a:srgbClr val="FFFFFF"/>
                </a:solidFill>
                <a:ea typeface="ＭＳ Ｐゴシック" pitchFamily="-65" charset="-128"/>
              </a:endParaRPr>
            </a:p>
          </p:txBody>
        </p:sp>
        <p:sp>
          <p:nvSpPr>
            <p:cNvPr id="36930" name="TextBox 33"/>
            <p:cNvSpPr txBox="1">
              <a:spLocks noChangeArrowheads="1"/>
            </p:cNvSpPr>
            <p:nvPr/>
          </p:nvSpPr>
          <p:spPr bwMode="auto">
            <a:xfrm>
              <a:off x="1895778" y="4863786"/>
              <a:ext cx="543739" cy="523220"/>
            </a:xfrm>
            <a:prstGeom prst="rect">
              <a:avLst/>
            </a:prstGeom>
            <a:noFill/>
            <a:ln w="9525">
              <a:noFill/>
              <a:miter lim="800000"/>
              <a:headEnd/>
              <a:tailEnd/>
            </a:ln>
          </p:spPr>
          <p:txBody>
            <a:bodyPr wrap="none">
              <a:spAutoFit/>
            </a:bodyPr>
            <a:lstStyle/>
            <a:p>
              <a:pPr algn="ctr" defTabSz="457200"/>
              <a:r>
                <a:rPr lang="en-US" sz="1400">
                  <a:solidFill>
                    <a:prstClr val="white"/>
                  </a:solidFill>
                  <a:latin typeface="Cambria" pitchFamily="-65" charset="0"/>
                  <a:ea typeface="ＭＳ Ｐゴシック" pitchFamily="-65" charset="-128"/>
                  <a:cs typeface="+mn-cs"/>
                </a:rPr>
                <a:t>Coal</a:t>
              </a:r>
            </a:p>
            <a:p>
              <a:pPr algn="ctr" defTabSz="457200"/>
              <a:r>
                <a:rPr lang="en-US" sz="1400">
                  <a:solidFill>
                    <a:prstClr val="white"/>
                  </a:solidFill>
                  <a:latin typeface="Cambria" pitchFamily="-65" charset="0"/>
                  <a:ea typeface="ＭＳ Ｐゴシック" pitchFamily="-65" charset="-128"/>
                  <a:cs typeface="+mn-cs"/>
                </a:rPr>
                <a:t>18%</a:t>
              </a:r>
            </a:p>
          </p:txBody>
        </p:sp>
        <p:cxnSp>
          <p:nvCxnSpPr>
            <p:cNvPr id="36931" name="Straight Connector 43"/>
            <p:cNvCxnSpPr>
              <a:cxnSpLocks noChangeShapeType="1"/>
              <a:stCxn id="36930" idx="0"/>
            </p:cNvCxnSpPr>
            <p:nvPr/>
          </p:nvCxnSpPr>
          <p:spPr bwMode="auto">
            <a:xfrm rot="5400000" flipH="1" flipV="1">
              <a:off x="2563531" y="3929933"/>
              <a:ext cx="537971" cy="1329737"/>
            </a:xfrm>
            <a:prstGeom prst="line">
              <a:avLst/>
            </a:prstGeom>
            <a:noFill/>
            <a:ln w="6350">
              <a:solidFill>
                <a:schemeClr val="bg1"/>
              </a:solidFill>
              <a:round/>
              <a:headEnd/>
              <a:tailEnd/>
            </a:ln>
          </p:spPr>
        </p:cxnSp>
      </p:grpSp>
      <p:grpSp>
        <p:nvGrpSpPr>
          <p:cNvPr id="3" name="Group 64"/>
          <p:cNvGrpSpPr>
            <a:grpSpLocks/>
          </p:cNvGrpSpPr>
          <p:nvPr/>
        </p:nvGrpSpPr>
        <p:grpSpPr bwMode="auto">
          <a:xfrm>
            <a:off x="3365500" y="1279525"/>
            <a:ext cx="2212975" cy="5126038"/>
            <a:chOff x="2227078" y="624010"/>
            <a:chExt cx="2212928" cy="5126494"/>
          </a:xfrm>
        </p:grpSpPr>
        <p:sp>
          <p:nvSpPr>
            <p:cNvPr id="26" name="Freeform 25"/>
            <p:cNvSpPr/>
            <p:nvPr/>
          </p:nvSpPr>
          <p:spPr>
            <a:xfrm>
              <a:off x="3646610" y="624010"/>
              <a:ext cx="793396" cy="3486150"/>
            </a:xfrm>
            <a:custGeom>
              <a:avLst/>
              <a:gdLst>
                <a:gd name="connsiteX0" fmla="*/ 774700 w 787400"/>
                <a:gd name="connsiteY0" fmla="*/ 88900 h 3467100"/>
                <a:gd name="connsiteX1" fmla="*/ 787400 w 787400"/>
                <a:gd name="connsiteY1" fmla="*/ 3467100 h 3467100"/>
                <a:gd name="connsiteX2" fmla="*/ 38100 w 787400"/>
                <a:gd name="connsiteY2" fmla="*/ 3467100 h 3467100"/>
                <a:gd name="connsiteX3" fmla="*/ 0 w 787400"/>
                <a:gd name="connsiteY3" fmla="*/ 139700 h 3467100"/>
                <a:gd name="connsiteX4" fmla="*/ 165100 w 787400"/>
                <a:gd name="connsiteY4" fmla="*/ 139700 h 3467100"/>
                <a:gd name="connsiteX5" fmla="*/ 165100 w 787400"/>
                <a:gd name="connsiteY5" fmla="*/ 546100 h 3467100"/>
                <a:gd name="connsiteX6" fmla="*/ 685800 w 787400"/>
                <a:gd name="connsiteY6" fmla="*/ 0 h 3467100"/>
                <a:gd name="connsiteX7" fmla="*/ 774700 w 787400"/>
                <a:gd name="connsiteY7" fmla="*/ 8890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3467100">
                  <a:moveTo>
                    <a:pt x="774700" y="88900"/>
                  </a:moveTo>
                  <a:cubicBezTo>
                    <a:pt x="778933" y="1214967"/>
                    <a:pt x="787400" y="3467100"/>
                    <a:pt x="787400" y="3467100"/>
                  </a:cubicBezTo>
                  <a:lnTo>
                    <a:pt x="38100" y="3467100"/>
                  </a:lnTo>
                  <a:lnTo>
                    <a:pt x="0" y="139700"/>
                  </a:lnTo>
                  <a:lnTo>
                    <a:pt x="165100" y="139700"/>
                  </a:lnTo>
                  <a:lnTo>
                    <a:pt x="165100" y="546100"/>
                  </a:lnTo>
                  <a:lnTo>
                    <a:pt x="685800" y="0"/>
                  </a:lnTo>
                  <a:lnTo>
                    <a:pt x="774700" y="88900"/>
                  </a:lnTo>
                  <a:close/>
                </a:path>
              </a:pathLst>
            </a:custGeom>
            <a:gradFill flip="none" rotWithShape="1">
              <a:gsLst>
                <a:gs pos="0">
                  <a:srgbClr val="000090"/>
                </a:gs>
                <a:gs pos="100000">
                  <a:schemeClr val="accent5">
                    <a:lumMod val="75000"/>
                  </a:schemeClr>
                </a:gs>
              </a:gsLst>
              <a:path path="circle">
                <a:fillToRect l="100000" t="100000"/>
              </a:path>
              <a:tileRect r="-100000" b="-100000"/>
            </a:gra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400">
                <a:solidFill>
                  <a:srgbClr val="FFFFFF"/>
                </a:solidFill>
                <a:ea typeface="ＭＳ Ｐゴシック" pitchFamily="-65" charset="-128"/>
              </a:endParaRPr>
            </a:p>
          </p:txBody>
        </p:sp>
        <p:sp>
          <p:nvSpPr>
            <p:cNvPr id="36925" name="TextBox 35"/>
            <p:cNvSpPr txBox="1">
              <a:spLocks noChangeArrowheads="1"/>
            </p:cNvSpPr>
            <p:nvPr/>
          </p:nvSpPr>
          <p:spPr bwMode="auto">
            <a:xfrm>
              <a:off x="2227078" y="4673286"/>
              <a:ext cx="1552052" cy="1077218"/>
            </a:xfrm>
            <a:prstGeom prst="rect">
              <a:avLst/>
            </a:prstGeom>
            <a:noFill/>
            <a:ln w="9525">
              <a:noFill/>
              <a:miter lim="800000"/>
              <a:headEnd/>
              <a:tailEnd/>
            </a:ln>
          </p:spPr>
          <p:txBody>
            <a:bodyPr wrap="none">
              <a:spAutoFit/>
            </a:bodyPr>
            <a:lstStyle/>
            <a:p>
              <a:pPr algn="ctr" defTabSz="457200"/>
              <a:r>
                <a:rPr lang="en-US" sz="1400">
                  <a:solidFill>
                    <a:prstClr val="white"/>
                  </a:solidFill>
                  <a:latin typeface="Cambria" pitchFamily="-65" charset="0"/>
                  <a:ea typeface="ＭＳ Ｐゴシック" pitchFamily="-65" charset="-128"/>
                  <a:cs typeface="+mn-cs"/>
                </a:rPr>
                <a:t>Traditional Hydro</a:t>
              </a:r>
            </a:p>
            <a:p>
              <a:pPr algn="ctr" defTabSz="457200"/>
              <a:r>
                <a:rPr lang="en-US" sz="1400">
                  <a:solidFill>
                    <a:prstClr val="white"/>
                  </a:solidFill>
                  <a:latin typeface="Cambria" pitchFamily="-65" charset="0"/>
                  <a:ea typeface="ＭＳ Ｐゴシック" pitchFamily="-65" charset="-128"/>
                  <a:cs typeface="+mn-cs"/>
                </a:rPr>
                <a:t>30%</a:t>
              </a:r>
            </a:p>
            <a:p>
              <a:pPr algn="ctr" defTabSz="457200"/>
              <a:endParaRPr lang="en-US" sz="800">
                <a:solidFill>
                  <a:prstClr val="white"/>
                </a:solidFill>
                <a:latin typeface="Cambria" pitchFamily="-65" charset="0"/>
                <a:ea typeface="ＭＳ Ｐゴシック" pitchFamily="-65" charset="-128"/>
                <a:cs typeface="+mn-cs"/>
              </a:endParaRPr>
            </a:p>
            <a:p>
              <a:pPr algn="ctr" defTabSz="457200"/>
              <a:r>
                <a:rPr lang="en-US" sz="1400">
                  <a:solidFill>
                    <a:prstClr val="white"/>
                  </a:solidFill>
                  <a:latin typeface="Cambria" pitchFamily="-65" charset="0"/>
                  <a:ea typeface="ＭＳ Ｐゴシック" pitchFamily="-65" charset="-128"/>
                  <a:cs typeface="+mn-cs"/>
                </a:rPr>
                <a:t>Micro-Hydro </a:t>
              </a:r>
            </a:p>
            <a:p>
              <a:pPr algn="ctr" defTabSz="457200"/>
              <a:r>
                <a:rPr lang="en-US" sz="1400">
                  <a:solidFill>
                    <a:prstClr val="white"/>
                  </a:solidFill>
                  <a:latin typeface="Cambria" pitchFamily="-65" charset="0"/>
                  <a:ea typeface="ＭＳ Ｐゴシック" pitchFamily="-65" charset="-128"/>
                  <a:cs typeface="+mn-cs"/>
                </a:rPr>
                <a:t>6%</a:t>
              </a:r>
            </a:p>
          </p:txBody>
        </p:sp>
        <p:cxnSp>
          <p:nvCxnSpPr>
            <p:cNvPr id="36926" name="Straight Connector 44"/>
            <p:cNvCxnSpPr>
              <a:cxnSpLocks noChangeShapeType="1"/>
              <a:stCxn id="36925" idx="0"/>
            </p:cNvCxnSpPr>
            <p:nvPr/>
          </p:nvCxnSpPr>
          <p:spPr bwMode="auto">
            <a:xfrm rot="5400000" flipH="1" flipV="1">
              <a:off x="3208219" y="3863771"/>
              <a:ext cx="604400" cy="1014630"/>
            </a:xfrm>
            <a:prstGeom prst="line">
              <a:avLst/>
            </a:prstGeom>
            <a:noFill/>
            <a:ln w="6350">
              <a:solidFill>
                <a:srgbClr val="0000FF"/>
              </a:solidFill>
              <a:round/>
              <a:headEnd/>
              <a:tailEnd/>
            </a:ln>
          </p:spPr>
        </p:cxnSp>
      </p:grpSp>
      <p:grpSp>
        <p:nvGrpSpPr>
          <p:cNvPr id="4" name="Group 66"/>
          <p:cNvGrpSpPr>
            <a:grpSpLocks/>
          </p:cNvGrpSpPr>
          <p:nvPr/>
        </p:nvGrpSpPr>
        <p:grpSpPr bwMode="auto">
          <a:xfrm>
            <a:off x="4881563" y="1371600"/>
            <a:ext cx="1076325" cy="4486275"/>
            <a:chOff x="3959517" y="951035"/>
            <a:chExt cx="1076036" cy="4486772"/>
          </a:xfrm>
        </p:grpSpPr>
        <p:sp>
          <p:nvSpPr>
            <p:cNvPr id="27" name="Freeform 26"/>
            <p:cNvSpPr>
              <a:spLocks noChangeArrowheads="1"/>
            </p:cNvSpPr>
            <p:nvPr/>
          </p:nvSpPr>
          <p:spPr bwMode="auto">
            <a:xfrm>
              <a:off x="4640371" y="951035"/>
              <a:ext cx="326937" cy="3381750"/>
            </a:xfrm>
            <a:custGeom>
              <a:avLst/>
              <a:gdLst>
                <a:gd name="T0" fmla="*/ 0 w 317500"/>
                <a:gd name="T1" fmla="*/ 0 h 3365500"/>
                <a:gd name="T2" fmla="*/ 13077 w 317500"/>
                <a:gd name="T3" fmla="*/ 3381750 h 3365500"/>
                <a:gd name="T4" fmla="*/ 313860 w 317500"/>
                <a:gd name="T5" fmla="*/ 3368989 h 3365500"/>
                <a:gd name="T6" fmla="*/ 326937 w 317500"/>
                <a:gd name="T7" fmla="*/ 319033 h 3365500"/>
                <a:gd name="T8" fmla="*/ 0 w 317500"/>
                <a:gd name="T9" fmla="*/ 0 h 3365500"/>
                <a:gd name="T10" fmla="*/ 0 60000 65536"/>
                <a:gd name="T11" fmla="*/ 0 60000 65536"/>
                <a:gd name="T12" fmla="*/ 0 60000 65536"/>
                <a:gd name="T13" fmla="*/ 0 60000 65536"/>
                <a:gd name="T14" fmla="*/ 0 60000 65536"/>
                <a:gd name="T15" fmla="*/ 0 w 317500"/>
                <a:gd name="T16" fmla="*/ 0 h 3365500"/>
                <a:gd name="T17" fmla="*/ 317500 w 317500"/>
                <a:gd name="T18" fmla="*/ 3365500 h 3365500"/>
              </a:gdLst>
              <a:ahLst/>
              <a:cxnLst>
                <a:cxn ang="T10">
                  <a:pos x="T0" y="T1"/>
                </a:cxn>
                <a:cxn ang="T11">
                  <a:pos x="T2" y="T3"/>
                </a:cxn>
                <a:cxn ang="T12">
                  <a:pos x="T4" y="T5"/>
                </a:cxn>
                <a:cxn ang="T13">
                  <a:pos x="T6" y="T7"/>
                </a:cxn>
                <a:cxn ang="T14">
                  <a:pos x="T8" y="T9"/>
                </a:cxn>
              </a:cxnLst>
              <a:rect l="T15" t="T16" r="T17" b="T18"/>
              <a:pathLst>
                <a:path w="317500" h="3365500">
                  <a:moveTo>
                    <a:pt x="0" y="0"/>
                  </a:moveTo>
                  <a:cubicBezTo>
                    <a:pt x="4233" y="1121833"/>
                    <a:pt x="12700" y="3365500"/>
                    <a:pt x="12700" y="3365500"/>
                  </a:cubicBezTo>
                  <a:lnTo>
                    <a:pt x="304800" y="3352800"/>
                  </a:lnTo>
                  <a:cubicBezTo>
                    <a:pt x="309033" y="2341033"/>
                    <a:pt x="317500" y="317500"/>
                    <a:pt x="317500" y="317500"/>
                  </a:cubicBezTo>
                  <a:lnTo>
                    <a:pt x="0" y="0"/>
                  </a:lnTo>
                  <a:close/>
                </a:path>
              </a:pathLst>
            </a:custGeom>
            <a:gradFill rotWithShape="1">
              <a:gsLst>
                <a:gs pos="0">
                  <a:srgbClr val="948A54"/>
                </a:gs>
                <a:gs pos="100000">
                  <a:srgbClr val="4A452A"/>
                </a:gs>
              </a:gsLst>
              <a:lin ang="5400000"/>
            </a:gradFill>
            <a:ln w="9525">
              <a:solidFill>
                <a:schemeClr val="bg1"/>
              </a:solidFill>
              <a:miter lim="800000"/>
              <a:headEnd/>
              <a:tailEnd/>
            </a:ln>
            <a:effectLst>
              <a:outerShdw dist="23000" dir="5400000" rotWithShape="0">
                <a:srgbClr val="808080">
                  <a:alpha val="34999"/>
                </a:srgbClr>
              </a:outerShdw>
            </a:effectLst>
          </p:spPr>
          <p:txBody>
            <a:bodyPr anchor="ctr"/>
            <a:lstStyle/>
            <a:p>
              <a:pPr algn="ctr" defTabSz="457200"/>
              <a:endParaRPr lang="en-US" sz="1400">
                <a:solidFill>
                  <a:srgbClr val="FFFFFF"/>
                </a:solidFill>
                <a:latin typeface="Cambria" pitchFamily="-65" charset="0"/>
                <a:ea typeface="ＭＳ Ｐゴシック" pitchFamily="-65" charset="-128"/>
                <a:cs typeface="+mn-cs"/>
              </a:endParaRPr>
            </a:p>
          </p:txBody>
        </p:sp>
        <p:sp>
          <p:nvSpPr>
            <p:cNvPr id="36920" name="TextBox 37"/>
            <p:cNvSpPr txBox="1">
              <a:spLocks noChangeArrowheads="1"/>
            </p:cNvSpPr>
            <p:nvPr/>
          </p:nvSpPr>
          <p:spPr bwMode="auto">
            <a:xfrm>
              <a:off x="3959517" y="4914587"/>
              <a:ext cx="1076036" cy="523220"/>
            </a:xfrm>
            <a:prstGeom prst="rect">
              <a:avLst/>
            </a:prstGeom>
            <a:noFill/>
            <a:ln w="9525">
              <a:noFill/>
              <a:miter lim="800000"/>
              <a:headEnd/>
              <a:tailEnd/>
            </a:ln>
          </p:spPr>
          <p:txBody>
            <a:bodyPr wrap="none">
              <a:spAutoFit/>
            </a:bodyPr>
            <a:lstStyle/>
            <a:p>
              <a:pPr algn="ctr" defTabSz="457200"/>
              <a:r>
                <a:rPr lang="en-US" sz="1400">
                  <a:solidFill>
                    <a:prstClr val="white"/>
                  </a:solidFill>
                  <a:latin typeface="Cambria" pitchFamily="-65" charset="0"/>
                  <a:ea typeface="ＭＳ Ｐゴシック" pitchFamily="-65" charset="-128"/>
                  <a:cs typeface="+mn-cs"/>
                </a:rPr>
                <a:t>Natural Gas</a:t>
              </a:r>
            </a:p>
            <a:p>
              <a:pPr algn="ctr" defTabSz="457200"/>
              <a:r>
                <a:rPr lang="en-US" sz="1400">
                  <a:solidFill>
                    <a:prstClr val="white"/>
                  </a:solidFill>
                  <a:latin typeface="Cambria" pitchFamily="-65" charset="0"/>
                  <a:ea typeface="ＭＳ Ｐゴシック" pitchFamily="-65" charset="-128"/>
                  <a:cs typeface="+mn-cs"/>
                </a:rPr>
                <a:t>20%</a:t>
              </a:r>
            </a:p>
          </p:txBody>
        </p:sp>
        <p:cxnSp>
          <p:nvCxnSpPr>
            <p:cNvPr id="36921" name="Straight Connector 50"/>
            <p:cNvCxnSpPr>
              <a:cxnSpLocks noChangeShapeType="1"/>
              <a:stCxn id="36920" idx="0"/>
            </p:cNvCxnSpPr>
            <p:nvPr/>
          </p:nvCxnSpPr>
          <p:spPr bwMode="auto">
            <a:xfrm rot="5400000" flipH="1" flipV="1">
              <a:off x="4338553" y="4513623"/>
              <a:ext cx="559947" cy="241982"/>
            </a:xfrm>
            <a:prstGeom prst="line">
              <a:avLst/>
            </a:prstGeom>
            <a:noFill/>
            <a:ln w="6350">
              <a:solidFill>
                <a:srgbClr val="C4BD97"/>
              </a:solidFill>
              <a:round/>
              <a:headEnd/>
              <a:tailEnd/>
            </a:ln>
          </p:spPr>
        </p:cxnSp>
      </p:grpSp>
      <p:grpSp>
        <p:nvGrpSpPr>
          <p:cNvPr id="5" name="Group 67"/>
          <p:cNvGrpSpPr>
            <a:grpSpLocks/>
          </p:cNvGrpSpPr>
          <p:nvPr/>
        </p:nvGrpSpPr>
        <p:grpSpPr bwMode="auto">
          <a:xfrm>
            <a:off x="5876925" y="1692275"/>
            <a:ext cx="650875" cy="4171950"/>
            <a:chOff x="4941656" y="1255835"/>
            <a:chExt cx="651518" cy="4172441"/>
          </a:xfrm>
        </p:grpSpPr>
        <p:sp>
          <p:nvSpPr>
            <p:cNvPr id="29" name="Freeform 28"/>
            <p:cNvSpPr/>
            <p:nvPr/>
          </p:nvSpPr>
          <p:spPr>
            <a:xfrm>
              <a:off x="4941656" y="1255835"/>
              <a:ext cx="323960" cy="3062165"/>
            </a:xfrm>
            <a:custGeom>
              <a:avLst/>
              <a:gdLst>
                <a:gd name="connsiteX0" fmla="*/ 9769 w 302846"/>
                <a:gd name="connsiteY0" fmla="*/ 0 h 3038231"/>
                <a:gd name="connsiteX1" fmla="*/ 0 w 302846"/>
                <a:gd name="connsiteY1" fmla="*/ 3038231 h 3038231"/>
                <a:gd name="connsiteX2" fmla="*/ 224692 w 302846"/>
                <a:gd name="connsiteY2" fmla="*/ 3038231 h 3038231"/>
                <a:gd name="connsiteX3" fmla="*/ 283307 w 302846"/>
                <a:gd name="connsiteY3" fmla="*/ 3038231 h 3038231"/>
                <a:gd name="connsiteX4" fmla="*/ 302846 w 302846"/>
                <a:gd name="connsiteY4" fmla="*/ 302846 h 3038231"/>
                <a:gd name="connsiteX5" fmla="*/ 9769 w 302846"/>
                <a:gd name="connsiteY5" fmla="*/ 0 h 303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46" h="3038231">
                  <a:moveTo>
                    <a:pt x="9769" y="0"/>
                  </a:moveTo>
                  <a:cubicBezTo>
                    <a:pt x="6513" y="1012744"/>
                    <a:pt x="0" y="3038231"/>
                    <a:pt x="0" y="3038231"/>
                  </a:cubicBezTo>
                  <a:lnTo>
                    <a:pt x="224692" y="3038231"/>
                  </a:lnTo>
                  <a:lnTo>
                    <a:pt x="283307" y="3038231"/>
                  </a:lnTo>
                  <a:lnTo>
                    <a:pt x="302846" y="302846"/>
                  </a:lnTo>
                  <a:lnTo>
                    <a:pt x="9769" y="0"/>
                  </a:lnTo>
                  <a:close/>
                </a:path>
              </a:pathLst>
            </a:custGeom>
            <a:gradFill flip="none" rotWithShape="1">
              <a:gsLst>
                <a:gs pos="1000">
                  <a:schemeClr val="tx1">
                    <a:lumMod val="50000"/>
                  </a:schemeClr>
                </a:gs>
                <a:gs pos="100000">
                  <a:schemeClr val="tx1">
                    <a:lumMod val="95000"/>
                  </a:schemeClr>
                </a:gs>
              </a:gsLst>
              <a:path path="circle">
                <a:fillToRect l="100000" t="100000"/>
              </a:path>
              <a:tileRect r="-100000" b="-100000"/>
            </a:gra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400">
                <a:solidFill>
                  <a:srgbClr val="FFFFFF"/>
                </a:solidFill>
                <a:ea typeface="ＭＳ Ｐゴシック" pitchFamily="-65" charset="-128"/>
              </a:endParaRPr>
            </a:p>
          </p:txBody>
        </p:sp>
        <p:sp>
          <p:nvSpPr>
            <p:cNvPr id="36917" name="TextBox 38"/>
            <p:cNvSpPr txBox="1">
              <a:spLocks noChangeArrowheads="1"/>
            </p:cNvSpPr>
            <p:nvPr/>
          </p:nvSpPr>
          <p:spPr bwMode="auto">
            <a:xfrm>
              <a:off x="4985315" y="4905056"/>
              <a:ext cx="607859" cy="523220"/>
            </a:xfrm>
            <a:prstGeom prst="rect">
              <a:avLst/>
            </a:prstGeom>
            <a:noFill/>
            <a:ln w="9525">
              <a:noFill/>
              <a:miter lim="800000"/>
              <a:headEnd/>
              <a:tailEnd/>
            </a:ln>
          </p:spPr>
          <p:txBody>
            <a:bodyPr wrap="none">
              <a:spAutoFit/>
            </a:bodyPr>
            <a:lstStyle/>
            <a:p>
              <a:pPr algn="ctr" defTabSz="457200"/>
              <a:r>
                <a:rPr lang="en-US" sz="1400">
                  <a:solidFill>
                    <a:prstClr val="white"/>
                  </a:solidFill>
                  <a:latin typeface="Cambria" pitchFamily="-65" charset="0"/>
                  <a:ea typeface="ＭＳ Ｐゴシック" pitchFamily="-65" charset="-128"/>
                  <a:cs typeface="+mn-cs"/>
                </a:rPr>
                <a:t>Wind</a:t>
              </a:r>
            </a:p>
            <a:p>
              <a:pPr algn="ctr" defTabSz="457200"/>
              <a:r>
                <a:rPr lang="en-US" sz="1400">
                  <a:solidFill>
                    <a:prstClr val="white"/>
                  </a:solidFill>
                  <a:latin typeface="Cambria" pitchFamily="-65" charset="0"/>
                  <a:ea typeface="ＭＳ Ｐゴシック" pitchFamily="-65" charset="-128"/>
                  <a:cs typeface="+mn-cs"/>
                </a:rPr>
                <a:t>13%</a:t>
              </a:r>
            </a:p>
          </p:txBody>
        </p:sp>
        <p:cxnSp>
          <p:nvCxnSpPr>
            <p:cNvPr id="36918" name="Straight Connector 53"/>
            <p:cNvCxnSpPr>
              <a:cxnSpLocks noChangeShapeType="1"/>
              <a:stCxn id="36917" idx="0"/>
            </p:cNvCxnSpPr>
            <p:nvPr/>
          </p:nvCxnSpPr>
          <p:spPr bwMode="auto">
            <a:xfrm rot="16200000" flipV="1">
              <a:off x="4942101" y="4557912"/>
              <a:ext cx="587056" cy="107232"/>
            </a:xfrm>
            <a:prstGeom prst="line">
              <a:avLst/>
            </a:prstGeom>
            <a:noFill/>
            <a:ln w="6350">
              <a:solidFill>
                <a:srgbClr val="F2F2F2"/>
              </a:solidFill>
              <a:round/>
              <a:headEnd/>
              <a:tailEnd/>
            </a:ln>
          </p:spPr>
        </p:cxnSp>
      </p:grpSp>
      <p:grpSp>
        <p:nvGrpSpPr>
          <p:cNvPr id="6" name="Group 68"/>
          <p:cNvGrpSpPr>
            <a:grpSpLocks/>
          </p:cNvGrpSpPr>
          <p:nvPr/>
        </p:nvGrpSpPr>
        <p:grpSpPr bwMode="auto">
          <a:xfrm>
            <a:off x="6181725" y="2022475"/>
            <a:ext cx="1341438" cy="3825875"/>
            <a:chOff x="5246078" y="1582615"/>
            <a:chExt cx="1341548" cy="3826616"/>
          </a:xfrm>
        </p:grpSpPr>
        <p:sp>
          <p:nvSpPr>
            <p:cNvPr id="30" name="Freeform 29"/>
            <p:cNvSpPr/>
            <p:nvPr/>
          </p:nvSpPr>
          <p:spPr>
            <a:xfrm>
              <a:off x="5246078" y="1582615"/>
              <a:ext cx="175846" cy="2735385"/>
            </a:xfrm>
            <a:custGeom>
              <a:avLst/>
              <a:gdLst>
                <a:gd name="connsiteX0" fmla="*/ 19538 w 175846"/>
                <a:gd name="connsiteY0" fmla="*/ 0 h 2735385"/>
                <a:gd name="connsiteX1" fmla="*/ 0 w 175846"/>
                <a:gd name="connsiteY1" fmla="*/ 2735385 h 2735385"/>
                <a:gd name="connsiteX2" fmla="*/ 156307 w 175846"/>
                <a:gd name="connsiteY2" fmla="*/ 2735385 h 2735385"/>
                <a:gd name="connsiteX3" fmla="*/ 175846 w 175846"/>
                <a:gd name="connsiteY3" fmla="*/ 175846 h 2735385"/>
                <a:gd name="connsiteX4" fmla="*/ 19538 w 175846"/>
                <a:gd name="connsiteY4" fmla="*/ 0 h 2735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46" h="2735385">
                  <a:moveTo>
                    <a:pt x="19538" y="0"/>
                  </a:moveTo>
                  <a:lnTo>
                    <a:pt x="0" y="2735385"/>
                  </a:lnTo>
                  <a:lnTo>
                    <a:pt x="156307" y="2735385"/>
                  </a:lnTo>
                  <a:lnTo>
                    <a:pt x="175846" y="175846"/>
                  </a:lnTo>
                  <a:lnTo>
                    <a:pt x="19538" y="0"/>
                  </a:lnTo>
                  <a:close/>
                </a:path>
              </a:pathLst>
            </a:custGeom>
            <a:gradFill flip="none" rotWithShape="1">
              <a:gsLst>
                <a:gs pos="0">
                  <a:schemeClr val="accent2">
                    <a:lumMod val="75000"/>
                  </a:schemeClr>
                </a:gs>
                <a:gs pos="100000">
                  <a:schemeClr val="accent6">
                    <a:lumMod val="40000"/>
                    <a:lumOff val="60000"/>
                  </a:schemeClr>
                </a:gs>
              </a:gsLst>
              <a:path path="circle">
                <a:fillToRect l="100000" t="100000"/>
              </a:path>
              <a:tileRect r="-100000" b="-100000"/>
            </a:gra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400">
                <a:solidFill>
                  <a:srgbClr val="FFFFFF"/>
                </a:solidFill>
                <a:ea typeface="ＭＳ Ｐゴシック" pitchFamily="-65" charset="-128"/>
              </a:endParaRPr>
            </a:p>
          </p:txBody>
        </p:sp>
        <p:sp>
          <p:nvSpPr>
            <p:cNvPr id="36912" name="TextBox 39"/>
            <p:cNvSpPr txBox="1">
              <a:spLocks noChangeArrowheads="1"/>
            </p:cNvSpPr>
            <p:nvPr/>
          </p:nvSpPr>
          <p:spPr bwMode="auto">
            <a:xfrm>
              <a:off x="5502999" y="4886011"/>
              <a:ext cx="1084627" cy="523220"/>
            </a:xfrm>
            <a:prstGeom prst="rect">
              <a:avLst/>
            </a:prstGeom>
            <a:noFill/>
            <a:ln w="9525">
              <a:noFill/>
              <a:miter lim="800000"/>
              <a:headEnd/>
              <a:tailEnd/>
            </a:ln>
          </p:spPr>
          <p:txBody>
            <a:bodyPr wrap="none">
              <a:spAutoFit/>
            </a:bodyPr>
            <a:lstStyle/>
            <a:p>
              <a:pPr algn="ctr" defTabSz="457200"/>
              <a:r>
                <a:rPr lang="en-US" sz="1400">
                  <a:solidFill>
                    <a:prstClr val="white"/>
                  </a:solidFill>
                  <a:latin typeface="Cambria" pitchFamily="-65" charset="0"/>
                  <a:ea typeface="ＭＳ Ｐゴシック" pitchFamily="-65" charset="-128"/>
                  <a:cs typeface="+mn-cs"/>
                </a:rPr>
                <a:t>Geothermal</a:t>
              </a:r>
            </a:p>
            <a:p>
              <a:pPr algn="ctr" defTabSz="457200"/>
              <a:r>
                <a:rPr lang="en-US" sz="1400">
                  <a:solidFill>
                    <a:prstClr val="white"/>
                  </a:solidFill>
                  <a:latin typeface="Cambria" pitchFamily="-65" charset="0"/>
                  <a:ea typeface="ＭＳ Ｐゴシック" pitchFamily="-65" charset="-128"/>
                  <a:cs typeface="+mn-cs"/>
                </a:rPr>
                <a:t>6%</a:t>
              </a:r>
            </a:p>
          </p:txBody>
        </p:sp>
        <p:cxnSp>
          <p:nvCxnSpPr>
            <p:cNvPr id="36913" name="Straight Connector 56"/>
            <p:cNvCxnSpPr>
              <a:cxnSpLocks noChangeShapeType="1"/>
              <a:stCxn id="36912" idx="0"/>
            </p:cNvCxnSpPr>
            <p:nvPr/>
          </p:nvCxnSpPr>
          <p:spPr bwMode="auto">
            <a:xfrm rot="16200000" flipV="1">
              <a:off x="5439844" y="4280542"/>
              <a:ext cx="568011" cy="642928"/>
            </a:xfrm>
            <a:prstGeom prst="line">
              <a:avLst/>
            </a:prstGeom>
            <a:noFill/>
            <a:ln w="6350">
              <a:solidFill>
                <a:srgbClr val="E6B9B8"/>
              </a:solidFill>
              <a:round/>
              <a:headEnd/>
              <a:tailEnd/>
            </a:ln>
          </p:spPr>
        </p:cxnSp>
      </p:grpSp>
      <p:grpSp>
        <p:nvGrpSpPr>
          <p:cNvPr id="7" name="Group 69"/>
          <p:cNvGrpSpPr>
            <a:grpSpLocks/>
          </p:cNvGrpSpPr>
          <p:nvPr/>
        </p:nvGrpSpPr>
        <p:grpSpPr bwMode="auto">
          <a:xfrm>
            <a:off x="6342063" y="2187575"/>
            <a:ext cx="1814512" cy="3670300"/>
            <a:chOff x="5412153" y="1748692"/>
            <a:chExt cx="1809851" cy="3670064"/>
          </a:xfrm>
        </p:grpSpPr>
        <p:sp>
          <p:nvSpPr>
            <p:cNvPr id="31" name="Freeform 30"/>
            <p:cNvSpPr/>
            <p:nvPr/>
          </p:nvSpPr>
          <p:spPr>
            <a:xfrm>
              <a:off x="5412153" y="1748692"/>
              <a:ext cx="259752" cy="2571017"/>
            </a:xfrm>
            <a:custGeom>
              <a:avLst/>
              <a:gdLst>
                <a:gd name="connsiteX0" fmla="*/ 263769 w 263769"/>
                <a:gd name="connsiteY0" fmla="*/ 254000 h 2559538"/>
                <a:gd name="connsiteX1" fmla="*/ 263769 w 263769"/>
                <a:gd name="connsiteY1" fmla="*/ 459154 h 2559538"/>
                <a:gd name="connsiteX2" fmla="*/ 195385 w 263769"/>
                <a:gd name="connsiteY2" fmla="*/ 449385 h 2559538"/>
                <a:gd name="connsiteX3" fmla="*/ 185616 w 263769"/>
                <a:gd name="connsiteY3" fmla="*/ 2559538 h 2559538"/>
                <a:gd name="connsiteX4" fmla="*/ 0 w 263769"/>
                <a:gd name="connsiteY4" fmla="*/ 2559538 h 2559538"/>
                <a:gd name="connsiteX5" fmla="*/ 9769 w 263769"/>
                <a:gd name="connsiteY5" fmla="*/ 0 h 2559538"/>
                <a:gd name="connsiteX6" fmla="*/ 263769 w 263769"/>
                <a:gd name="connsiteY6" fmla="*/ 254000 h 255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769" h="2559538">
                  <a:moveTo>
                    <a:pt x="263769" y="254000"/>
                  </a:moveTo>
                  <a:lnTo>
                    <a:pt x="263769" y="459154"/>
                  </a:lnTo>
                  <a:lnTo>
                    <a:pt x="195385" y="449385"/>
                  </a:lnTo>
                  <a:cubicBezTo>
                    <a:pt x="192129" y="1152769"/>
                    <a:pt x="185616" y="2559538"/>
                    <a:pt x="185616" y="2559538"/>
                  </a:cubicBezTo>
                  <a:lnTo>
                    <a:pt x="0" y="2559538"/>
                  </a:lnTo>
                  <a:cubicBezTo>
                    <a:pt x="3256" y="1706359"/>
                    <a:pt x="9769" y="0"/>
                    <a:pt x="9769" y="0"/>
                  </a:cubicBezTo>
                  <a:lnTo>
                    <a:pt x="263769" y="254000"/>
                  </a:lnTo>
                  <a:close/>
                </a:path>
              </a:pathLst>
            </a:custGeom>
            <a:gradFill flip="none" rotWithShape="1">
              <a:gsLst>
                <a:gs pos="0">
                  <a:schemeClr val="accent6">
                    <a:lumMod val="75000"/>
                  </a:schemeClr>
                </a:gs>
                <a:gs pos="100000">
                  <a:srgbClr val="FFFF00"/>
                </a:gs>
              </a:gsLst>
              <a:path path="circle">
                <a:fillToRect l="100000" t="100000"/>
              </a:path>
              <a:tileRect r="-100000" b="-100000"/>
            </a:gra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400">
                <a:solidFill>
                  <a:srgbClr val="FFFFFF"/>
                </a:solidFill>
                <a:ea typeface="ＭＳ Ｐゴシック" pitchFamily="-65" charset="-128"/>
              </a:endParaRPr>
            </a:p>
          </p:txBody>
        </p:sp>
        <p:sp>
          <p:nvSpPr>
            <p:cNvPr id="36907" name="TextBox 40"/>
            <p:cNvSpPr txBox="1">
              <a:spLocks noChangeArrowheads="1"/>
            </p:cNvSpPr>
            <p:nvPr/>
          </p:nvSpPr>
          <p:spPr bwMode="auto">
            <a:xfrm>
              <a:off x="6639793" y="4895536"/>
              <a:ext cx="582211" cy="523220"/>
            </a:xfrm>
            <a:prstGeom prst="rect">
              <a:avLst/>
            </a:prstGeom>
            <a:noFill/>
            <a:ln w="9525">
              <a:noFill/>
              <a:miter lim="800000"/>
              <a:headEnd/>
              <a:tailEnd/>
            </a:ln>
          </p:spPr>
          <p:txBody>
            <a:bodyPr wrap="none">
              <a:spAutoFit/>
            </a:bodyPr>
            <a:lstStyle/>
            <a:p>
              <a:pPr algn="ctr" defTabSz="457200"/>
              <a:r>
                <a:rPr lang="en-US" sz="1400">
                  <a:solidFill>
                    <a:prstClr val="white"/>
                  </a:solidFill>
                  <a:latin typeface="Cambria" pitchFamily="-65" charset="0"/>
                  <a:ea typeface="ＭＳ Ｐゴシック" pitchFamily="-65" charset="-128"/>
                  <a:cs typeface="+mn-cs"/>
                </a:rPr>
                <a:t>Solar</a:t>
              </a:r>
            </a:p>
            <a:p>
              <a:pPr algn="ctr" defTabSz="457200"/>
              <a:r>
                <a:rPr lang="en-US" sz="1400">
                  <a:solidFill>
                    <a:prstClr val="white"/>
                  </a:solidFill>
                  <a:latin typeface="Cambria" pitchFamily="-65" charset="0"/>
                  <a:ea typeface="ＭＳ Ｐゴシック" pitchFamily="-65" charset="-128"/>
                  <a:cs typeface="+mn-cs"/>
                </a:rPr>
                <a:t>6%</a:t>
              </a:r>
            </a:p>
          </p:txBody>
        </p:sp>
        <p:cxnSp>
          <p:nvCxnSpPr>
            <p:cNvPr id="36908" name="Straight Connector 58"/>
            <p:cNvCxnSpPr>
              <a:cxnSpLocks noChangeShapeType="1"/>
              <a:stCxn id="36907" idx="0"/>
            </p:cNvCxnSpPr>
            <p:nvPr/>
          </p:nvCxnSpPr>
          <p:spPr bwMode="auto">
            <a:xfrm rot="16200000" flipV="1">
              <a:off x="5975009" y="3939644"/>
              <a:ext cx="575826" cy="1335957"/>
            </a:xfrm>
            <a:prstGeom prst="line">
              <a:avLst/>
            </a:prstGeom>
            <a:noFill/>
            <a:ln w="6350">
              <a:solidFill>
                <a:srgbClr val="FFFF00"/>
              </a:solidFill>
              <a:round/>
              <a:headEnd/>
              <a:tailEnd/>
            </a:ln>
          </p:spPr>
        </p:cxnSp>
      </p:grpSp>
      <p:grpSp>
        <p:nvGrpSpPr>
          <p:cNvPr id="8" name="Group 57"/>
          <p:cNvGrpSpPr>
            <a:grpSpLocks/>
          </p:cNvGrpSpPr>
          <p:nvPr/>
        </p:nvGrpSpPr>
        <p:grpSpPr bwMode="auto">
          <a:xfrm>
            <a:off x="6586538" y="2441575"/>
            <a:ext cx="2073275" cy="1614488"/>
            <a:chOff x="6587066" y="2441575"/>
            <a:chExt cx="2073276" cy="1615017"/>
          </a:xfrm>
        </p:grpSpPr>
        <p:sp>
          <p:nvSpPr>
            <p:cNvPr id="32" name="Freeform 31"/>
            <p:cNvSpPr/>
            <p:nvPr/>
          </p:nvSpPr>
          <p:spPr bwMode="auto">
            <a:xfrm>
              <a:off x="6587066" y="2441575"/>
              <a:ext cx="205878" cy="205280"/>
            </a:xfrm>
            <a:custGeom>
              <a:avLst/>
              <a:gdLst>
                <a:gd name="connsiteX0" fmla="*/ 205154 w 205154"/>
                <a:gd name="connsiteY0" fmla="*/ 205154 h 205154"/>
                <a:gd name="connsiteX1" fmla="*/ 9769 w 205154"/>
                <a:gd name="connsiteY1" fmla="*/ 0 h 205154"/>
                <a:gd name="connsiteX2" fmla="*/ 0 w 205154"/>
                <a:gd name="connsiteY2" fmla="*/ 205154 h 205154"/>
                <a:gd name="connsiteX3" fmla="*/ 205154 w 205154"/>
                <a:gd name="connsiteY3" fmla="*/ 205154 h 205154"/>
              </a:gdLst>
              <a:ahLst/>
              <a:cxnLst>
                <a:cxn ang="0">
                  <a:pos x="connsiteX0" y="connsiteY0"/>
                </a:cxn>
                <a:cxn ang="0">
                  <a:pos x="connsiteX1" y="connsiteY1"/>
                </a:cxn>
                <a:cxn ang="0">
                  <a:pos x="connsiteX2" y="connsiteY2"/>
                </a:cxn>
                <a:cxn ang="0">
                  <a:pos x="connsiteX3" y="connsiteY3"/>
                </a:cxn>
              </a:cxnLst>
              <a:rect l="l" t="t" r="r" b="b"/>
              <a:pathLst>
                <a:path w="205154" h="205154">
                  <a:moveTo>
                    <a:pt x="205154" y="205154"/>
                  </a:moveTo>
                  <a:lnTo>
                    <a:pt x="9769" y="0"/>
                  </a:lnTo>
                  <a:lnTo>
                    <a:pt x="0" y="205154"/>
                  </a:lnTo>
                  <a:lnTo>
                    <a:pt x="205154" y="205154"/>
                  </a:lnTo>
                  <a:close/>
                </a:path>
              </a:pathLst>
            </a:custGeom>
            <a:gradFill flip="none" rotWithShape="1">
              <a:gsLst>
                <a:gs pos="0">
                  <a:schemeClr val="accent3">
                    <a:lumMod val="75000"/>
                  </a:schemeClr>
                </a:gs>
                <a:gs pos="100000">
                  <a:srgbClr val="CCFFCC"/>
                </a:gs>
              </a:gsLst>
              <a:path path="circle">
                <a:fillToRect l="100000" t="100000"/>
              </a:path>
              <a:tileRect r="-100000" b="-100000"/>
            </a:gra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400">
                <a:solidFill>
                  <a:srgbClr val="FFFFFF"/>
                </a:solidFill>
                <a:ea typeface="ＭＳ Ｐゴシック" pitchFamily="-65" charset="-128"/>
              </a:endParaRPr>
            </a:p>
          </p:txBody>
        </p:sp>
        <p:sp>
          <p:nvSpPr>
            <p:cNvPr id="36902" name="TextBox 41"/>
            <p:cNvSpPr txBox="1">
              <a:spLocks noChangeArrowheads="1"/>
            </p:cNvSpPr>
            <p:nvPr/>
          </p:nvSpPr>
          <p:spPr bwMode="auto">
            <a:xfrm>
              <a:off x="7733835" y="3533052"/>
              <a:ext cx="926507" cy="523540"/>
            </a:xfrm>
            <a:prstGeom prst="rect">
              <a:avLst/>
            </a:prstGeom>
            <a:noFill/>
            <a:ln w="9525">
              <a:noFill/>
              <a:miter lim="800000"/>
              <a:headEnd/>
              <a:tailEnd/>
            </a:ln>
          </p:spPr>
          <p:txBody>
            <a:bodyPr>
              <a:spAutoFit/>
            </a:bodyPr>
            <a:lstStyle/>
            <a:p>
              <a:pPr algn="ctr" defTabSz="457200"/>
              <a:r>
                <a:rPr lang="en-US" sz="1400">
                  <a:solidFill>
                    <a:prstClr val="white"/>
                  </a:solidFill>
                  <a:latin typeface="Cambria" pitchFamily="-65" charset="0"/>
                  <a:ea typeface="ＭＳ Ｐゴシック" pitchFamily="-65" charset="-128"/>
                  <a:cs typeface="+mn-cs"/>
                </a:rPr>
                <a:t>Biomass</a:t>
              </a:r>
            </a:p>
            <a:p>
              <a:pPr algn="ctr" defTabSz="457200"/>
              <a:r>
                <a:rPr lang="en-US" sz="1400">
                  <a:solidFill>
                    <a:prstClr val="white"/>
                  </a:solidFill>
                  <a:latin typeface="Cambria" pitchFamily="-65" charset="0"/>
                  <a:ea typeface="ＭＳ Ｐゴシック" pitchFamily="-65" charset="-128"/>
                  <a:cs typeface="+mn-cs"/>
                </a:rPr>
                <a:t>&lt;1%</a:t>
              </a:r>
            </a:p>
          </p:txBody>
        </p:sp>
        <p:cxnSp>
          <p:nvCxnSpPr>
            <p:cNvPr id="36903" name="Straight Connector 60"/>
            <p:cNvCxnSpPr>
              <a:cxnSpLocks noChangeShapeType="1"/>
              <a:stCxn id="36902" idx="0"/>
            </p:cNvCxnSpPr>
            <p:nvPr/>
          </p:nvCxnSpPr>
          <p:spPr bwMode="auto">
            <a:xfrm rot="16200000" flipV="1">
              <a:off x="7051919" y="2387881"/>
              <a:ext cx="886197" cy="1404145"/>
            </a:xfrm>
            <a:prstGeom prst="line">
              <a:avLst/>
            </a:prstGeom>
            <a:noFill/>
            <a:ln w="6350">
              <a:solidFill>
                <a:srgbClr val="C3D69B"/>
              </a:solidFill>
              <a:round/>
              <a:headEnd/>
              <a:tailEnd/>
            </a:ln>
          </p:spPr>
        </p:cxnSp>
      </p:grpSp>
      <p:sp>
        <p:nvSpPr>
          <p:cNvPr id="33" name="Freeform 32"/>
          <p:cNvSpPr/>
          <p:nvPr/>
        </p:nvSpPr>
        <p:spPr>
          <a:xfrm>
            <a:off x="890588" y="1284288"/>
            <a:ext cx="2692400" cy="3471862"/>
          </a:xfrm>
          <a:custGeom>
            <a:avLst/>
            <a:gdLst>
              <a:gd name="connsiteX0" fmla="*/ 1350526 w 2692108"/>
              <a:gd name="connsiteY0" fmla="*/ 0 h 3470367"/>
              <a:gd name="connsiteX1" fmla="*/ 831781 w 2692108"/>
              <a:gd name="connsiteY1" fmla="*/ 536654 h 3470367"/>
              <a:gd name="connsiteX2" fmla="*/ 822837 w 2692108"/>
              <a:gd name="connsiteY2" fmla="*/ 143107 h 3470367"/>
              <a:gd name="connsiteX3" fmla="*/ 509801 w 2692108"/>
              <a:gd name="connsiteY3" fmla="*/ 143107 h 3470367"/>
              <a:gd name="connsiteX4" fmla="*/ 509801 w 2692108"/>
              <a:gd name="connsiteY4" fmla="*/ 849703 h 3470367"/>
              <a:gd name="connsiteX5" fmla="*/ 0 w 2692108"/>
              <a:gd name="connsiteY5" fmla="*/ 1350581 h 3470367"/>
              <a:gd name="connsiteX6" fmla="*/ 304092 w 2692108"/>
              <a:gd name="connsiteY6" fmla="*/ 1350581 h 3470367"/>
              <a:gd name="connsiteX7" fmla="*/ 313036 w 2692108"/>
              <a:gd name="connsiteY7" fmla="*/ 3470367 h 3470367"/>
              <a:gd name="connsiteX8" fmla="*/ 2414848 w 2692108"/>
              <a:gd name="connsiteY8" fmla="*/ 3461422 h 3470367"/>
              <a:gd name="connsiteX9" fmla="*/ 2414848 w 2692108"/>
              <a:gd name="connsiteY9" fmla="*/ 1359525 h 3470367"/>
              <a:gd name="connsiteX10" fmla="*/ 2692108 w 2692108"/>
              <a:gd name="connsiteY10" fmla="*/ 1359525 h 3470367"/>
              <a:gd name="connsiteX11" fmla="*/ 1350526 w 2692108"/>
              <a:gd name="connsiteY11" fmla="*/ 0 h 3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2108" h="3470367">
                <a:moveTo>
                  <a:pt x="1350526" y="0"/>
                </a:moveTo>
                <a:lnTo>
                  <a:pt x="831781" y="536654"/>
                </a:lnTo>
                <a:lnTo>
                  <a:pt x="822837" y="143107"/>
                </a:lnTo>
                <a:lnTo>
                  <a:pt x="509801" y="143107"/>
                </a:lnTo>
                <a:lnTo>
                  <a:pt x="509801" y="849703"/>
                </a:lnTo>
                <a:lnTo>
                  <a:pt x="0" y="1350581"/>
                </a:lnTo>
                <a:lnTo>
                  <a:pt x="304092" y="1350581"/>
                </a:lnTo>
                <a:cubicBezTo>
                  <a:pt x="307073" y="2057176"/>
                  <a:pt x="313036" y="3470367"/>
                  <a:pt x="313036" y="3470367"/>
                </a:cubicBezTo>
                <a:lnTo>
                  <a:pt x="2414848" y="3461422"/>
                </a:lnTo>
                <a:lnTo>
                  <a:pt x="2414848" y="1359525"/>
                </a:lnTo>
                <a:lnTo>
                  <a:pt x="2692108" y="1359525"/>
                </a:lnTo>
                <a:lnTo>
                  <a:pt x="1350526" y="0"/>
                </a:lnTo>
                <a:close/>
              </a:path>
            </a:pathLst>
          </a:custGeom>
          <a:no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grpSp>
        <p:nvGrpSpPr>
          <p:cNvPr id="9" name="Group 54"/>
          <p:cNvGrpSpPr>
            <a:grpSpLocks/>
          </p:cNvGrpSpPr>
          <p:nvPr/>
        </p:nvGrpSpPr>
        <p:grpSpPr bwMode="auto">
          <a:xfrm>
            <a:off x="4141788" y="1287463"/>
            <a:ext cx="1428750" cy="4041775"/>
            <a:chOff x="4141573" y="1278467"/>
            <a:chExt cx="1429494" cy="4050334"/>
          </a:xfrm>
        </p:grpSpPr>
        <p:sp>
          <p:nvSpPr>
            <p:cNvPr id="47" name="Freeform 46"/>
            <p:cNvSpPr/>
            <p:nvPr/>
          </p:nvSpPr>
          <p:spPr>
            <a:xfrm>
              <a:off x="5393174" y="1278467"/>
              <a:ext cx="177893" cy="3488759"/>
            </a:xfrm>
            <a:custGeom>
              <a:avLst/>
              <a:gdLst>
                <a:gd name="connsiteX0" fmla="*/ 169333 w 177800"/>
                <a:gd name="connsiteY0" fmla="*/ 84666 h 3488266"/>
                <a:gd name="connsiteX1" fmla="*/ 67733 w 177800"/>
                <a:gd name="connsiteY1" fmla="*/ 0 h 3488266"/>
                <a:gd name="connsiteX2" fmla="*/ 16933 w 177800"/>
                <a:gd name="connsiteY2" fmla="*/ 67733 h 3488266"/>
                <a:gd name="connsiteX3" fmla="*/ 0 w 177800"/>
                <a:gd name="connsiteY3" fmla="*/ 3488266 h 3488266"/>
                <a:gd name="connsiteX4" fmla="*/ 177800 w 177800"/>
                <a:gd name="connsiteY4" fmla="*/ 3488266 h 3488266"/>
                <a:gd name="connsiteX5" fmla="*/ 169333 w 177800"/>
                <a:gd name="connsiteY5" fmla="*/ 84666 h 348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 h="3488266">
                  <a:moveTo>
                    <a:pt x="169333" y="84666"/>
                  </a:moveTo>
                  <a:lnTo>
                    <a:pt x="67733" y="0"/>
                  </a:lnTo>
                  <a:lnTo>
                    <a:pt x="16933" y="67733"/>
                  </a:lnTo>
                  <a:cubicBezTo>
                    <a:pt x="11289" y="1207911"/>
                    <a:pt x="0" y="3488266"/>
                    <a:pt x="0" y="3488266"/>
                  </a:cubicBezTo>
                  <a:lnTo>
                    <a:pt x="177800" y="3488266"/>
                  </a:lnTo>
                  <a:cubicBezTo>
                    <a:pt x="174978" y="2356555"/>
                    <a:pt x="169333" y="93133"/>
                    <a:pt x="169333" y="84666"/>
                  </a:cubicBezTo>
                  <a:close/>
                </a:path>
              </a:pathLst>
            </a:custGeom>
            <a:gradFill>
              <a:gsLst>
                <a:gs pos="2000">
                  <a:srgbClr val="0000FF"/>
                </a:gs>
                <a:gs pos="100000">
                  <a:schemeClr val="accent1">
                    <a:tint val="50000"/>
                    <a:shade val="100000"/>
                    <a:satMod val="350000"/>
                  </a:schemeClr>
                </a:gs>
              </a:gsLs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cxnSp>
          <p:nvCxnSpPr>
            <p:cNvPr id="36898" name="Straight Connector 49"/>
            <p:cNvCxnSpPr>
              <a:cxnSpLocks noChangeShapeType="1"/>
              <a:stCxn id="36925" idx="0"/>
              <a:endCxn id="47" idx="3"/>
            </p:cNvCxnSpPr>
            <p:nvPr/>
          </p:nvCxnSpPr>
          <p:spPr bwMode="auto">
            <a:xfrm rot="5400000" flipH="1" flipV="1">
              <a:off x="4486386" y="4421920"/>
              <a:ext cx="562068" cy="1251694"/>
            </a:xfrm>
            <a:prstGeom prst="line">
              <a:avLst/>
            </a:prstGeom>
            <a:noFill/>
            <a:ln w="6350">
              <a:solidFill>
                <a:srgbClr val="0000FF"/>
              </a:solidFill>
              <a:round/>
              <a:headEnd/>
              <a:tailEnd/>
            </a:ln>
          </p:spPr>
        </p:cxnSp>
      </p:grpSp>
      <p:sp>
        <p:nvSpPr>
          <p:cNvPr id="78" name="Freeform 77"/>
          <p:cNvSpPr/>
          <p:nvPr/>
        </p:nvSpPr>
        <p:spPr>
          <a:xfrm>
            <a:off x="893763" y="1285875"/>
            <a:ext cx="2690812" cy="3471863"/>
          </a:xfrm>
          <a:custGeom>
            <a:avLst/>
            <a:gdLst>
              <a:gd name="connsiteX0" fmla="*/ 1350526 w 2692108"/>
              <a:gd name="connsiteY0" fmla="*/ 0 h 3470367"/>
              <a:gd name="connsiteX1" fmla="*/ 831781 w 2692108"/>
              <a:gd name="connsiteY1" fmla="*/ 536654 h 3470367"/>
              <a:gd name="connsiteX2" fmla="*/ 822837 w 2692108"/>
              <a:gd name="connsiteY2" fmla="*/ 143107 h 3470367"/>
              <a:gd name="connsiteX3" fmla="*/ 509801 w 2692108"/>
              <a:gd name="connsiteY3" fmla="*/ 143107 h 3470367"/>
              <a:gd name="connsiteX4" fmla="*/ 509801 w 2692108"/>
              <a:gd name="connsiteY4" fmla="*/ 849703 h 3470367"/>
              <a:gd name="connsiteX5" fmla="*/ 0 w 2692108"/>
              <a:gd name="connsiteY5" fmla="*/ 1350581 h 3470367"/>
              <a:gd name="connsiteX6" fmla="*/ 304092 w 2692108"/>
              <a:gd name="connsiteY6" fmla="*/ 1350581 h 3470367"/>
              <a:gd name="connsiteX7" fmla="*/ 313036 w 2692108"/>
              <a:gd name="connsiteY7" fmla="*/ 3470367 h 3470367"/>
              <a:gd name="connsiteX8" fmla="*/ 2414848 w 2692108"/>
              <a:gd name="connsiteY8" fmla="*/ 3461422 h 3470367"/>
              <a:gd name="connsiteX9" fmla="*/ 2414848 w 2692108"/>
              <a:gd name="connsiteY9" fmla="*/ 1359525 h 3470367"/>
              <a:gd name="connsiteX10" fmla="*/ 2692108 w 2692108"/>
              <a:gd name="connsiteY10" fmla="*/ 1359525 h 3470367"/>
              <a:gd name="connsiteX11" fmla="*/ 1350526 w 2692108"/>
              <a:gd name="connsiteY11" fmla="*/ 0 h 3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2108" h="3470367">
                <a:moveTo>
                  <a:pt x="1350526" y="0"/>
                </a:moveTo>
                <a:lnTo>
                  <a:pt x="831781" y="536654"/>
                </a:lnTo>
                <a:lnTo>
                  <a:pt x="822837" y="143107"/>
                </a:lnTo>
                <a:lnTo>
                  <a:pt x="509801" y="143107"/>
                </a:lnTo>
                <a:lnTo>
                  <a:pt x="509801" y="849703"/>
                </a:lnTo>
                <a:lnTo>
                  <a:pt x="0" y="1350581"/>
                </a:lnTo>
                <a:lnTo>
                  <a:pt x="304092" y="1350581"/>
                </a:lnTo>
                <a:cubicBezTo>
                  <a:pt x="307073" y="2057176"/>
                  <a:pt x="313036" y="3470367"/>
                  <a:pt x="313036" y="3470367"/>
                </a:cubicBezTo>
                <a:lnTo>
                  <a:pt x="2414848" y="3461422"/>
                </a:lnTo>
                <a:lnTo>
                  <a:pt x="2414848" y="1359525"/>
                </a:lnTo>
                <a:lnTo>
                  <a:pt x="2692108" y="1359525"/>
                </a:lnTo>
                <a:lnTo>
                  <a:pt x="1350526" y="0"/>
                </a:lnTo>
                <a:close/>
              </a:path>
            </a:pathLst>
          </a:custGeom>
          <a:noFill/>
          <a:ln w="4445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grpSp>
        <p:nvGrpSpPr>
          <p:cNvPr id="10" name="Group 56"/>
          <p:cNvGrpSpPr>
            <a:grpSpLocks/>
          </p:cNvGrpSpPr>
          <p:nvPr/>
        </p:nvGrpSpPr>
        <p:grpSpPr bwMode="auto">
          <a:xfrm>
            <a:off x="6543675" y="2416175"/>
            <a:ext cx="2481263" cy="3441700"/>
            <a:chOff x="6543675" y="2416175"/>
            <a:chExt cx="2482035" cy="3441045"/>
          </a:xfrm>
        </p:grpSpPr>
        <p:sp>
          <p:nvSpPr>
            <p:cNvPr id="36894" name="TextBox 41"/>
            <p:cNvSpPr txBox="1">
              <a:spLocks noChangeArrowheads="1"/>
            </p:cNvSpPr>
            <p:nvPr/>
          </p:nvSpPr>
          <p:spPr bwMode="auto">
            <a:xfrm>
              <a:off x="8212667" y="5334000"/>
              <a:ext cx="813043" cy="523220"/>
            </a:xfrm>
            <a:prstGeom prst="rect">
              <a:avLst/>
            </a:prstGeom>
            <a:noFill/>
            <a:ln w="9525">
              <a:noFill/>
              <a:miter lim="800000"/>
              <a:headEnd/>
              <a:tailEnd/>
            </a:ln>
          </p:spPr>
          <p:txBody>
            <a:bodyPr wrap="none">
              <a:spAutoFit/>
            </a:bodyPr>
            <a:lstStyle/>
            <a:p>
              <a:pPr defTabSz="457200"/>
              <a:r>
                <a:rPr lang="en-US" sz="1400">
                  <a:solidFill>
                    <a:prstClr val="white"/>
                  </a:solidFill>
                  <a:latin typeface="Cambria" pitchFamily="-65" charset="0"/>
                  <a:ea typeface="ＭＳ Ｐゴシック" pitchFamily="-65" charset="-128"/>
                  <a:cs typeface="+mn-cs"/>
                </a:rPr>
                <a:t>Nuclear</a:t>
              </a:r>
            </a:p>
            <a:p>
              <a:pPr defTabSz="457200"/>
              <a:r>
                <a:rPr lang="en-US" sz="1400">
                  <a:solidFill>
                    <a:prstClr val="white"/>
                  </a:solidFill>
                  <a:latin typeface="Cambria" pitchFamily="-65" charset="0"/>
                  <a:ea typeface="ＭＳ Ｐゴシック" pitchFamily="-65" charset="-128"/>
                  <a:cs typeface="+mn-cs"/>
                </a:rPr>
                <a:t>&lt; 1%</a:t>
              </a:r>
            </a:p>
          </p:txBody>
        </p:sp>
        <p:cxnSp>
          <p:nvCxnSpPr>
            <p:cNvPr id="36895" name="Straight Connector 60"/>
            <p:cNvCxnSpPr>
              <a:cxnSpLocks noChangeShapeType="1"/>
            </p:cNvCxnSpPr>
            <p:nvPr/>
          </p:nvCxnSpPr>
          <p:spPr bwMode="auto">
            <a:xfrm rot="16200000" flipV="1">
              <a:off x="6103852" y="3095048"/>
              <a:ext cx="2714381" cy="1789595"/>
            </a:xfrm>
            <a:prstGeom prst="line">
              <a:avLst/>
            </a:prstGeom>
            <a:noFill/>
            <a:ln w="6350">
              <a:solidFill>
                <a:srgbClr val="FF0000"/>
              </a:solidFill>
              <a:round/>
              <a:headEnd/>
              <a:tailEnd/>
            </a:ln>
          </p:spPr>
        </p:cxnSp>
        <p:sp>
          <p:nvSpPr>
            <p:cNvPr id="56" name="Snip Single Corner Rectangle 55"/>
            <p:cNvSpPr>
              <a:spLocks noChangeArrowheads="1"/>
            </p:cNvSpPr>
            <p:nvPr/>
          </p:nvSpPr>
          <p:spPr bwMode="auto">
            <a:xfrm>
              <a:off x="6543675" y="2416175"/>
              <a:ext cx="53992" cy="222208"/>
            </a:xfrm>
            <a:custGeom>
              <a:avLst/>
              <a:gdLst>
                <a:gd name="T0" fmla="*/ 53992 w 53992"/>
                <a:gd name="T1" fmla="*/ 111104 h 222208"/>
                <a:gd name="T2" fmla="*/ 26996 w 53992"/>
                <a:gd name="T3" fmla="*/ 222208 h 222208"/>
                <a:gd name="T4" fmla="*/ 0 w 53992"/>
                <a:gd name="T5" fmla="*/ 111104 h 222208"/>
                <a:gd name="T6" fmla="*/ 26996 w 53992"/>
                <a:gd name="T7" fmla="*/ 0 h 222208"/>
                <a:gd name="T8" fmla="*/ 0 60000 65536"/>
                <a:gd name="T9" fmla="*/ 1 60000 65536"/>
                <a:gd name="T10" fmla="*/ 2 60000 65536"/>
                <a:gd name="T11" fmla="*/ 3 60000 65536"/>
                <a:gd name="T12" fmla="*/ 0 w 53992"/>
                <a:gd name="T13" fmla="*/ 13498 h 222208"/>
                <a:gd name="T14" fmla="*/ 40494 w 53992"/>
                <a:gd name="T15" fmla="*/ 222208 h 222208"/>
              </a:gdLst>
              <a:ahLst/>
              <a:cxnLst>
                <a:cxn ang="T8">
                  <a:pos x="T0" y="T1"/>
                </a:cxn>
                <a:cxn ang="T9">
                  <a:pos x="T2" y="T3"/>
                </a:cxn>
                <a:cxn ang="T10">
                  <a:pos x="T4" y="T5"/>
                </a:cxn>
                <a:cxn ang="T11">
                  <a:pos x="T6" y="T7"/>
                </a:cxn>
              </a:cxnLst>
              <a:rect l="T12" t="T13" r="T14" b="T15"/>
              <a:pathLst>
                <a:path w="53992" h="222208">
                  <a:moveTo>
                    <a:pt x="0" y="0"/>
                  </a:moveTo>
                  <a:lnTo>
                    <a:pt x="26996" y="0"/>
                  </a:lnTo>
                  <a:lnTo>
                    <a:pt x="53992" y="26996"/>
                  </a:lnTo>
                  <a:lnTo>
                    <a:pt x="53992" y="222208"/>
                  </a:lnTo>
                  <a:lnTo>
                    <a:pt x="0" y="222208"/>
                  </a:lnTo>
                  <a:close/>
                </a:path>
              </a:pathLst>
            </a:custGeom>
            <a:solidFill>
              <a:srgbClr val="FF0000"/>
            </a:solidFill>
            <a:ln w="9525">
              <a:solidFill>
                <a:schemeClr val="bg1"/>
              </a:solid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0" presetClass="path" presetSubtype="0" accel="50000" decel="50000" fill="hold" grpId="0" nodeType="withEffect">
                                  <p:stCondLst>
                                    <p:cond delay="0"/>
                                  </p:stCondLst>
                                  <p:childTnLst>
                                    <p:animMotion origin="layout" path="M -2.77778E-6 3.7037E-7 L 0.35556 3.7037E-7 " pathEditMode="relative" ptsTypes="AA">
                                      <p:cBhvr>
                                        <p:cTn id="9" dur="500" fill="hold"/>
                                        <p:tgtEl>
                                          <p:spTgt spid="78"/>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par>
                                <p:cTn id="19" presetID="22" presetClass="entr" presetSubtype="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p:stCondLst>
                              <p:cond delay="3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par>
                          <p:cTn id="41" fill="hold">
                            <p:stCondLst>
                              <p:cond delay="3000"/>
                            </p:stCondLst>
                            <p:childTnLst>
                              <p:par>
                                <p:cTn id="42" presetID="1"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8"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400"/>
            <a:ext cx="8331200" cy="2392363"/>
          </a:xfrm>
          <a:effectLst>
            <a:outerShdw dist="38100" dir="2700000" rotWithShape="0">
              <a:srgbClr val="000000">
                <a:alpha val="42999"/>
              </a:srgbClr>
            </a:outerShdw>
          </a:effectLst>
        </p:spPr>
        <p:txBody>
          <a:bodyPr/>
          <a:lstStyle/>
          <a:p>
            <a:pPr eaLnBrk="1" hangingPunct="1"/>
            <a:r>
              <a:rPr lang="en-US" sz="3300" smtClean="0">
                <a:ea typeface="ＭＳ Ｐゴシック" pitchFamily="-65" charset="-128"/>
              </a:rPr>
              <a:t>Micro-Hydro – Blue Energy</a:t>
            </a:r>
            <a:br>
              <a:rPr lang="en-US" sz="3300" smtClean="0">
                <a:ea typeface="ＭＳ Ｐゴシック" pitchFamily="-65" charset="-128"/>
              </a:rPr>
            </a:br>
            <a:endParaRPr lang="en-US" sz="3300" smtClean="0">
              <a:ea typeface="ＭＳ Ｐゴシック" pitchFamily="-65" charset="-128"/>
            </a:endParaRPr>
          </a:p>
        </p:txBody>
      </p:sp>
      <p:pic>
        <p:nvPicPr>
          <p:cNvPr id="5" name="Picture 4" descr="image006.gif"/>
          <p:cNvPicPr>
            <a:picLocks noChangeAspect="1"/>
          </p:cNvPicPr>
          <p:nvPr/>
        </p:nvPicPr>
        <p:blipFill>
          <a:blip r:embed="rId3" cstate="print"/>
          <a:srcRect/>
          <a:stretch>
            <a:fillRect/>
          </a:stretch>
        </p:blipFill>
        <p:spPr bwMode="auto">
          <a:xfrm>
            <a:off x="4116388" y="1930400"/>
            <a:ext cx="4438650" cy="3359150"/>
          </a:xfrm>
          <a:prstGeom prst="rect">
            <a:avLst/>
          </a:prstGeom>
          <a:noFill/>
          <a:ln w="3175">
            <a:solidFill>
              <a:srgbClr val="000000"/>
            </a:solidFill>
            <a:round/>
            <a:headEnd/>
            <a:tailEnd/>
          </a:ln>
          <a:effectLst>
            <a:outerShdw dist="38100" dir="2700000" rotWithShape="0">
              <a:srgbClr val="808080">
                <a:alpha val="42999"/>
              </a:srgbClr>
            </a:outerShdw>
          </a:effectLst>
        </p:spPr>
      </p:pic>
      <p:grpSp>
        <p:nvGrpSpPr>
          <p:cNvPr id="3" name="Group 5"/>
          <p:cNvGrpSpPr/>
          <p:nvPr/>
        </p:nvGrpSpPr>
        <p:grpSpPr>
          <a:xfrm>
            <a:off x="804333" y="1676401"/>
            <a:ext cx="3124201" cy="4392083"/>
            <a:chOff x="406400" y="1812924"/>
            <a:chExt cx="3327401" cy="4581526"/>
          </a:xfrm>
          <a:effectLst>
            <a:outerShdw blurRad="50800" dist="38100" dir="2700000">
              <a:srgbClr val="000000">
                <a:alpha val="43000"/>
              </a:srgbClr>
            </a:outerShdw>
          </a:effectLst>
        </p:grpSpPr>
        <p:pic>
          <p:nvPicPr>
            <p:cNvPr id="7" name="Picture 6" descr="turbinecloseup1.jpg"/>
            <p:cNvPicPr>
              <a:picLocks noChangeAspect="1"/>
            </p:cNvPicPr>
            <p:nvPr/>
          </p:nvPicPr>
          <p:blipFill>
            <a:blip r:embed="rId4" cstate="print"/>
            <a:stretch>
              <a:fillRect/>
            </a:stretch>
          </p:blipFill>
          <p:spPr>
            <a:xfrm>
              <a:off x="409575" y="1812924"/>
              <a:ext cx="3324226" cy="2181982"/>
            </a:xfrm>
            <a:prstGeom prst="rect">
              <a:avLst/>
            </a:prstGeom>
            <a:ln w="3175" cap="flat" cmpd="sng" algn="ctr">
              <a:solidFill>
                <a:srgbClr val="000000"/>
              </a:solidFill>
              <a:prstDash val="solid"/>
              <a:round/>
              <a:headEnd type="none" w="med" len="med"/>
              <a:tailEnd type="none" w="med" len="med"/>
            </a:ln>
          </p:spPr>
        </p:pic>
        <p:pic>
          <p:nvPicPr>
            <p:cNvPr id="8" name="Picture 7" descr="Hydro Green Energy Array underwater view.jpg"/>
            <p:cNvPicPr>
              <a:picLocks noChangeAspect="1"/>
            </p:cNvPicPr>
            <p:nvPr/>
          </p:nvPicPr>
          <p:blipFill>
            <a:blip r:embed="rId5" cstate="print"/>
            <a:stretch>
              <a:fillRect/>
            </a:stretch>
          </p:blipFill>
          <p:spPr>
            <a:xfrm>
              <a:off x="406400" y="4000500"/>
              <a:ext cx="3327400" cy="2393950"/>
            </a:xfrm>
            <a:prstGeom prst="rect">
              <a:avLst/>
            </a:prstGeom>
            <a:ln w="3175" cap="flat" cmpd="sng" algn="ctr">
              <a:solidFill>
                <a:srgbClr val="000000"/>
              </a:solidFill>
              <a:prstDash val="solid"/>
              <a:round/>
              <a:headEnd type="none" w="med" len="med"/>
              <a:tailEnd type="none" w="med" len="med"/>
            </a:ln>
          </p:spPr>
        </p:pic>
      </p:grpSp>
      <p:sp>
        <p:nvSpPr>
          <p:cNvPr id="38917" name="Rectangle 8"/>
          <p:cNvSpPr>
            <a:spLocks noChangeArrowheads="1"/>
          </p:cNvSpPr>
          <p:nvPr/>
        </p:nvSpPr>
        <p:spPr bwMode="auto">
          <a:xfrm>
            <a:off x="176213" y="187325"/>
            <a:ext cx="1677987" cy="307975"/>
          </a:xfrm>
          <a:prstGeom prst="rect">
            <a:avLst/>
          </a:prstGeom>
          <a:noFill/>
          <a:ln w="9525">
            <a:noFill/>
            <a:miter lim="800000"/>
            <a:headEnd/>
            <a:tailEnd/>
          </a:ln>
        </p:spPr>
        <p:txBody>
          <a:bodyPr wrap="none">
            <a:spAutoFit/>
          </a:bodyPr>
          <a:lstStyle/>
          <a:p>
            <a:pPr defTabSz="457200"/>
            <a:r>
              <a:rPr lang="en-US" sz="1400">
                <a:solidFill>
                  <a:prstClr val="white"/>
                </a:solidFill>
                <a:latin typeface="Cambria" pitchFamily="-65" charset="0"/>
                <a:ea typeface="ＭＳ Ｐゴシック" pitchFamily="-65" charset="-128"/>
                <a:cs typeface="+mn-cs"/>
              </a:rPr>
              <a:t>Energy Mix in 2020</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509588" y="4106863"/>
            <a:ext cx="8088312" cy="338137"/>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defTabSz="457200">
              <a:spcAft>
                <a:spcPts val="600"/>
              </a:spcAft>
              <a:buFont typeface="Arial" charset="0"/>
              <a:buChar char="•"/>
            </a:pPr>
            <a:r>
              <a:rPr lang="en-US" sz="1600">
                <a:solidFill>
                  <a:srgbClr val="D7E4BD"/>
                </a:solidFill>
                <a:latin typeface="Cambria" pitchFamily="-65" charset="0"/>
                <a:ea typeface="ＭＳ Ｐゴシック" pitchFamily="-65" charset="-128"/>
                <a:cs typeface="+mn-cs"/>
              </a:rPr>
              <a:t> 20,000 Idaho Citizens work in Solar Energy Related Fields</a:t>
            </a:r>
          </a:p>
        </p:txBody>
      </p:sp>
      <p:sp>
        <p:nvSpPr>
          <p:cNvPr id="8" name="TextBox 7"/>
          <p:cNvSpPr txBox="1">
            <a:spLocks noChangeArrowheads="1"/>
          </p:cNvSpPr>
          <p:nvPr/>
        </p:nvSpPr>
        <p:spPr bwMode="auto">
          <a:xfrm>
            <a:off x="0" y="3771900"/>
            <a:ext cx="9347200" cy="1077913"/>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defTabSz="457200">
              <a:spcAft>
                <a:spcPts val="600"/>
              </a:spcAft>
              <a:buFont typeface="Arial" charset="0"/>
              <a:buChar char="•"/>
            </a:pPr>
            <a:r>
              <a:rPr lang="en-US" dirty="0">
                <a:solidFill>
                  <a:srgbClr val="D7E4BD"/>
                </a:solidFill>
                <a:latin typeface="Cambria" pitchFamily="-65" charset="0"/>
                <a:ea typeface="ＭＳ Ｐゴシック" pitchFamily="-65" charset="-128"/>
                <a:cs typeface="+mn-cs"/>
              </a:rPr>
              <a:t> </a:t>
            </a:r>
            <a:r>
              <a:rPr lang="en-US" sz="1600" dirty="0">
                <a:solidFill>
                  <a:srgbClr val="D7E4BD"/>
                </a:solidFill>
                <a:latin typeface="Cambria" pitchFamily="-65" charset="0"/>
                <a:ea typeface="ＭＳ Ｐゴシック" pitchFamily="-65" charset="-128"/>
                <a:cs typeface="+mn-cs"/>
              </a:rPr>
              <a:t>30,000 Solar Rooftops, two 100MW Solar Thermal Facilities, neighborhood size generators</a:t>
            </a:r>
          </a:p>
          <a:p>
            <a:pPr algn="ctr" defTabSz="457200">
              <a:spcAft>
                <a:spcPts val="600"/>
              </a:spcAft>
            </a:pPr>
            <a:endParaRPr lang="en-US" dirty="0">
              <a:solidFill>
                <a:srgbClr val="D7E4BD"/>
              </a:solidFill>
              <a:latin typeface="Cambria" pitchFamily="-65" charset="0"/>
              <a:ea typeface="ＭＳ Ｐゴシック" pitchFamily="-65" charset="-128"/>
              <a:cs typeface="+mn-cs"/>
            </a:endParaRPr>
          </a:p>
          <a:p>
            <a:pPr algn="ctr" defTabSz="457200">
              <a:spcAft>
                <a:spcPts val="600"/>
              </a:spcAft>
              <a:buFont typeface="Arial" charset="0"/>
              <a:buChar char="•"/>
            </a:pPr>
            <a:endParaRPr lang="en-US" dirty="0">
              <a:solidFill>
                <a:srgbClr val="D7E4BD"/>
              </a:solidFill>
              <a:latin typeface="Cambria" pitchFamily="-65" charset="0"/>
              <a:ea typeface="ＭＳ Ｐゴシック" pitchFamily="-65" charset="-128"/>
              <a:cs typeface="+mn-cs"/>
            </a:endParaRPr>
          </a:p>
        </p:txBody>
      </p:sp>
      <p:sp>
        <p:nvSpPr>
          <p:cNvPr id="5" name="TextBox 4"/>
          <p:cNvSpPr txBox="1"/>
          <p:nvPr/>
        </p:nvSpPr>
        <p:spPr bwMode="auto">
          <a:xfrm>
            <a:off x="1828800" y="2989263"/>
            <a:ext cx="5308600" cy="830262"/>
          </a:xfrm>
          <a:prstGeom prst="rect">
            <a:avLst/>
          </a:prstGeom>
          <a:noFill/>
        </p:spPr>
        <p:txBody>
          <a:bodyPr>
            <a:spAutoFit/>
          </a:bodyPr>
          <a:lstStyle/>
          <a:p>
            <a:pPr algn="ctr" defTabSz="457200">
              <a:spcAft>
                <a:spcPts val="600"/>
              </a:spcAft>
            </a:pPr>
            <a:r>
              <a:rPr lang="en-US" sz="2400" dirty="0">
                <a:solidFill>
                  <a:prstClr val="white"/>
                </a:solidFill>
                <a:effectLst>
                  <a:outerShdw blurRad="38100" dist="38100" dir="2700000" algn="tl">
                    <a:srgbClr val="1F497D"/>
                  </a:outerShdw>
                </a:effectLst>
                <a:latin typeface="Cambria" pitchFamily="-65" charset="0"/>
                <a:ea typeface="ＭＳ Ｐゴシック" pitchFamily="-65" charset="-128"/>
                <a:cs typeface="+mn-cs"/>
              </a:rPr>
              <a:t>300 Days of Sunshine a year has made Southern Idaho a Solar Leader</a:t>
            </a:r>
          </a:p>
        </p:txBody>
      </p:sp>
      <p:sp>
        <p:nvSpPr>
          <p:cNvPr id="40965" name="Rectangle 14"/>
          <p:cNvSpPr>
            <a:spLocks noChangeArrowheads="1"/>
          </p:cNvSpPr>
          <p:nvPr/>
        </p:nvSpPr>
        <p:spPr bwMode="auto">
          <a:xfrm>
            <a:off x="176213" y="187325"/>
            <a:ext cx="1677987" cy="307975"/>
          </a:xfrm>
          <a:prstGeom prst="rect">
            <a:avLst/>
          </a:prstGeom>
          <a:noFill/>
          <a:ln w="9525">
            <a:noFill/>
            <a:miter lim="800000"/>
            <a:headEnd/>
            <a:tailEnd/>
          </a:ln>
        </p:spPr>
        <p:txBody>
          <a:bodyPr wrap="none">
            <a:spAutoFit/>
          </a:bodyPr>
          <a:lstStyle/>
          <a:p>
            <a:pPr defTabSz="457200"/>
            <a:r>
              <a:rPr lang="en-US" sz="1400">
                <a:solidFill>
                  <a:prstClr val="white"/>
                </a:solidFill>
                <a:latin typeface="Cambria" pitchFamily="-65" charset="0"/>
                <a:ea typeface="ＭＳ Ｐゴシック" pitchFamily="-65" charset="-128"/>
                <a:cs typeface="+mn-cs"/>
              </a:rPr>
              <a:t>Energy Mix in 2020</a:t>
            </a:r>
          </a:p>
        </p:txBody>
      </p:sp>
      <p:pic>
        <p:nvPicPr>
          <p:cNvPr id="1026" name="Picture 1" descr="image001"/>
          <p:cNvPicPr>
            <a:picLocks noChangeAspect="1" noChangeArrowheads="1"/>
          </p:cNvPicPr>
          <p:nvPr/>
        </p:nvPicPr>
        <p:blipFill>
          <a:blip r:embed="rId3" cstate="print"/>
          <a:srcRect/>
          <a:stretch>
            <a:fillRect/>
          </a:stretch>
        </p:blipFill>
        <p:spPr bwMode="auto">
          <a:xfrm>
            <a:off x="2895601" y="476250"/>
            <a:ext cx="3730159" cy="2340864"/>
          </a:xfrm>
          <a:prstGeom prst="rect">
            <a:avLst/>
          </a:prstGeom>
          <a:ln>
            <a:noFill/>
          </a:ln>
          <a:effectLst>
            <a:outerShdw blurRad="190500" algn="tl" rotWithShape="0">
              <a:srgbClr val="000000">
                <a:alpha val="70000"/>
              </a:srgbClr>
            </a:outerShdw>
          </a:effectLst>
        </p:spPr>
      </p:pic>
      <p:pic>
        <p:nvPicPr>
          <p:cNvPr id="14" name="Picture 13" descr="IMGP2811.JPG"/>
          <p:cNvPicPr>
            <a:picLocks noChangeAspect="1"/>
          </p:cNvPicPr>
          <p:nvPr/>
        </p:nvPicPr>
        <p:blipFill>
          <a:blip r:embed="rId4" cstate="print"/>
          <a:stretch>
            <a:fillRect/>
          </a:stretch>
        </p:blipFill>
        <p:spPr bwMode="auto">
          <a:xfrm>
            <a:off x="5978524" y="476249"/>
            <a:ext cx="3122228" cy="2340864"/>
          </a:xfrm>
          <a:prstGeom prst="rect">
            <a:avLst/>
          </a:prstGeom>
          <a:ln>
            <a:noFill/>
          </a:ln>
          <a:effectLst>
            <a:outerShdw blurRad="190500" algn="tl" rotWithShape="0">
              <a:srgbClr val="000000">
                <a:alpha val="70000"/>
              </a:srgbClr>
            </a:outerShdw>
          </a:effectLst>
        </p:spPr>
      </p:pic>
      <p:grpSp>
        <p:nvGrpSpPr>
          <p:cNvPr id="2" name="Group 18"/>
          <p:cNvGrpSpPr>
            <a:grpSpLocks/>
          </p:cNvGrpSpPr>
          <p:nvPr/>
        </p:nvGrpSpPr>
        <p:grpSpPr bwMode="auto">
          <a:xfrm>
            <a:off x="381000" y="4699000"/>
            <a:ext cx="8445500" cy="1536700"/>
            <a:chOff x="381178" y="4699001"/>
            <a:chExt cx="8445322" cy="1536594"/>
          </a:xfrm>
        </p:grpSpPr>
        <p:pic>
          <p:nvPicPr>
            <p:cNvPr id="40968" name="Picture 5" descr="climate-2030-roadmap-chapter-5.tiff"/>
            <p:cNvPicPr>
              <a:picLocks noChangeAspect="1"/>
            </p:cNvPicPr>
            <p:nvPr/>
          </p:nvPicPr>
          <p:blipFill>
            <a:blip r:embed="rId5" cstate="print"/>
            <a:srcRect/>
            <a:stretch>
              <a:fillRect/>
            </a:stretch>
          </p:blipFill>
          <p:spPr bwMode="auto">
            <a:xfrm>
              <a:off x="2425700" y="4705350"/>
              <a:ext cx="1993900" cy="1527870"/>
            </a:xfrm>
            <a:prstGeom prst="rect">
              <a:avLst/>
            </a:prstGeom>
            <a:noFill/>
            <a:ln w="9525">
              <a:solidFill>
                <a:srgbClr val="000000"/>
              </a:solidFill>
              <a:miter lim="800000"/>
              <a:headEnd/>
              <a:tailEnd/>
            </a:ln>
          </p:spPr>
        </p:pic>
        <p:pic>
          <p:nvPicPr>
            <p:cNvPr id="40969" name="Picture 11" descr="13639.jpg"/>
            <p:cNvPicPr>
              <a:picLocks noChangeAspect="1"/>
            </p:cNvPicPr>
            <p:nvPr/>
          </p:nvPicPr>
          <p:blipFill>
            <a:blip r:embed="rId6" cstate="print"/>
            <a:srcRect/>
            <a:stretch>
              <a:fillRect/>
            </a:stretch>
          </p:blipFill>
          <p:spPr bwMode="auto">
            <a:xfrm>
              <a:off x="381178" y="4705351"/>
              <a:ext cx="2041347" cy="1530244"/>
            </a:xfrm>
            <a:prstGeom prst="rect">
              <a:avLst/>
            </a:prstGeom>
            <a:noFill/>
            <a:ln w="9525">
              <a:solidFill>
                <a:srgbClr val="000000"/>
              </a:solidFill>
              <a:miter lim="800000"/>
              <a:headEnd/>
              <a:tailEnd/>
            </a:ln>
          </p:spPr>
        </p:pic>
        <p:pic>
          <p:nvPicPr>
            <p:cNvPr id="40970" name="Picture 12" descr="SCHOTT_solar_usa_newPlant_2_modules_400.jpg"/>
            <p:cNvPicPr>
              <a:picLocks noChangeAspect="1"/>
            </p:cNvPicPr>
            <p:nvPr/>
          </p:nvPicPr>
          <p:blipFill>
            <a:blip r:embed="rId7" cstate="print"/>
            <a:srcRect/>
            <a:stretch>
              <a:fillRect/>
            </a:stretch>
          </p:blipFill>
          <p:spPr bwMode="auto">
            <a:xfrm>
              <a:off x="4421469" y="4706024"/>
              <a:ext cx="2369608" cy="1510626"/>
            </a:xfrm>
            <a:prstGeom prst="rect">
              <a:avLst/>
            </a:prstGeom>
            <a:noFill/>
            <a:ln w="9525">
              <a:solidFill>
                <a:srgbClr val="000000"/>
              </a:solidFill>
              <a:miter lim="800000"/>
              <a:headEnd/>
              <a:tailEnd/>
            </a:ln>
          </p:spPr>
        </p:pic>
        <p:pic>
          <p:nvPicPr>
            <p:cNvPr id="40971" name="Picture 17" descr="IMGP2841.JPG"/>
            <p:cNvPicPr>
              <a:picLocks noChangeAspect="1"/>
            </p:cNvPicPr>
            <p:nvPr/>
          </p:nvPicPr>
          <p:blipFill>
            <a:blip r:embed="rId8" cstate="print"/>
            <a:srcRect/>
            <a:stretch>
              <a:fillRect/>
            </a:stretch>
          </p:blipFill>
          <p:spPr bwMode="auto">
            <a:xfrm>
              <a:off x="6794500" y="4699001"/>
              <a:ext cx="2032000" cy="1524000"/>
            </a:xfrm>
            <a:prstGeom prst="rect">
              <a:avLst/>
            </a:prstGeom>
            <a:noFill/>
            <a:ln w="9525">
              <a:solidFill>
                <a:schemeClr val="bg1"/>
              </a:solidFill>
              <a:miter lim="800000"/>
              <a:headEnd/>
              <a:tailEnd/>
            </a:ln>
          </p:spPr>
        </p:pic>
      </p:grpSp>
      <p:pic>
        <p:nvPicPr>
          <p:cNvPr id="17" name="Picture 16" descr="map_pv_national-large.gif"/>
          <p:cNvPicPr>
            <a:picLocks noChangeAspect="1"/>
          </p:cNvPicPr>
          <p:nvPr/>
        </p:nvPicPr>
        <p:blipFill>
          <a:blip r:embed="rId9" cstate="print"/>
          <a:srcRect/>
          <a:stretch>
            <a:fillRect/>
          </a:stretch>
        </p:blipFill>
        <p:spPr bwMode="auto">
          <a:xfrm>
            <a:off x="87313" y="476249"/>
            <a:ext cx="3214031" cy="2340864"/>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36588" y="5708650"/>
            <a:ext cx="7872412" cy="938213"/>
          </a:xfrm>
          <a:prstGeom prst="rect">
            <a:avLst/>
          </a:prstGeom>
          <a:noFill/>
        </p:spPr>
        <p:txBody>
          <a:bodyPr>
            <a:spAutoFit/>
          </a:bodyPr>
          <a:lstStyle/>
          <a:p>
            <a:pPr algn="ctr" defTabSz="457200">
              <a:spcAft>
                <a:spcPts val="600"/>
              </a:spcAft>
            </a:pPr>
            <a:r>
              <a:rPr lang="en-US" sz="2200">
                <a:solidFill>
                  <a:prstClr val="white"/>
                </a:solidFill>
                <a:effectLst>
                  <a:outerShdw blurRad="38100" dist="38100" dir="2700000" algn="tl">
                    <a:srgbClr val="1F497D"/>
                  </a:outerShdw>
                </a:effectLst>
                <a:latin typeface="Cambria" pitchFamily="-65" charset="0"/>
                <a:ea typeface="ＭＳ Ｐゴシック" pitchFamily="-65" charset="-128"/>
                <a:cs typeface="+mn-cs"/>
              </a:rPr>
              <a:t>Idaho utilizes </a:t>
            </a:r>
            <a:r>
              <a:rPr lang="en-US" sz="2800">
                <a:solidFill>
                  <a:prstClr val="white"/>
                </a:solidFill>
                <a:effectLst>
                  <a:outerShdw blurRad="38100" dist="38100" dir="2700000" algn="tl">
                    <a:srgbClr val="1F497D"/>
                  </a:outerShdw>
                </a:effectLst>
                <a:latin typeface="Cambria" pitchFamily="-65" charset="0"/>
                <a:ea typeface="ＭＳ Ｐゴシック" pitchFamily="-65" charset="-128"/>
                <a:cs typeface="+mn-cs"/>
              </a:rPr>
              <a:t>wind power </a:t>
            </a:r>
            <a:r>
              <a:rPr lang="en-US" sz="2200">
                <a:solidFill>
                  <a:prstClr val="white"/>
                </a:solidFill>
                <a:effectLst>
                  <a:outerShdw blurRad="38100" dist="38100" dir="2700000" algn="tl">
                    <a:srgbClr val="1F497D"/>
                  </a:outerShdw>
                </a:effectLst>
                <a:latin typeface="Cambria" pitchFamily="-65" charset="0"/>
                <a:ea typeface="ＭＳ Ｐゴシック" pitchFamily="-65" charset="-128"/>
                <a:cs typeface="+mn-cs"/>
              </a:rPr>
              <a:t>as the </a:t>
            </a:r>
          </a:p>
          <a:p>
            <a:pPr algn="ctr" defTabSz="457200">
              <a:spcAft>
                <a:spcPts val="600"/>
              </a:spcAft>
            </a:pPr>
            <a:r>
              <a:rPr lang="en-US" sz="2200">
                <a:solidFill>
                  <a:prstClr val="white"/>
                </a:solidFill>
                <a:effectLst>
                  <a:outerShdw blurRad="38100" dist="38100" dir="2700000" algn="tl">
                    <a:srgbClr val="1F497D"/>
                  </a:outerShdw>
                </a:effectLst>
                <a:latin typeface="Cambria" pitchFamily="-65" charset="0"/>
                <a:ea typeface="ＭＳ Ｐゴシック" pitchFamily="-65" charset="-128"/>
                <a:cs typeface="+mn-cs"/>
              </a:rPr>
              <a:t>13</a:t>
            </a:r>
            <a:r>
              <a:rPr lang="en-US" sz="2200" baseline="30000">
                <a:solidFill>
                  <a:prstClr val="white"/>
                </a:solidFill>
                <a:effectLst>
                  <a:outerShdw blurRad="38100" dist="38100" dir="2700000" algn="tl">
                    <a:srgbClr val="1F497D"/>
                  </a:outerShdw>
                </a:effectLst>
                <a:latin typeface="Cambria" pitchFamily="-65" charset="0"/>
                <a:ea typeface="ＭＳ Ｐゴシック" pitchFamily="-65" charset="-128"/>
                <a:cs typeface="+mn-cs"/>
              </a:rPr>
              <a:t>th</a:t>
            </a:r>
            <a:r>
              <a:rPr lang="en-US" sz="2200">
                <a:solidFill>
                  <a:prstClr val="white"/>
                </a:solidFill>
                <a:effectLst>
                  <a:outerShdw blurRad="38100" dist="38100" dir="2700000" algn="tl">
                    <a:srgbClr val="1F497D"/>
                  </a:outerShdw>
                </a:effectLst>
                <a:latin typeface="Cambria" pitchFamily="-65" charset="0"/>
                <a:ea typeface="ＭＳ Ｐゴシック" pitchFamily="-65" charset="-128"/>
                <a:cs typeface="+mn-cs"/>
              </a:rPr>
              <a:t> windiest state in the U.S.A.</a:t>
            </a:r>
          </a:p>
        </p:txBody>
      </p:sp>
      <p:pic>
        <p:nvPicPr>
          <p:cNvPr id="13" name="Picture 12" descr="Bldg mount vert wind.jpg"/>
          <p:cNvPicPr>
            <a:picLocks noChangeAspect="1"/>
          </p:cNvPicPr>
          <p:nvPr/>
        </p:nvPicPr>
        <p:blipFill>
          <a:blip r:embed="rId3" cstate="print"/>
          <a:srcRect/>
          <a:stretch>
            <a:fillRect/>
          </a:stretch>
        </p:blipFill>
        <p:spPr bwMode="auto">
          <a:xfrm>
            <a:off x="482600" y="596900"/>
            <a:ext cx="2971800" cy="2228850"/>
          </a:xfrm>
          <a:prstGeom prst="rect">
            <a:avLst/>
          </a:prstGeom>
          <a:noFill/>
          <a:ln w="9525">
            <a:noFill/>
            <a:miter lim="800000"/>
            <a:headEnd/>
            <a:tailEnd/>
          </a:ln>
        </p:spPr>
      </p:pic>
      <p:pic>
        <p:nvPicPr>
          <p:cNvPr id="14" name="Picture 13" descr="wind-turbine-flag.jpg"/>
          <p:cNvPicPr>
            <a:picLocks noChangeAspect="1"/>
          </p:cNvPicPr>
          <p:nvPr/>
        </p:nvPicPr>
        <p:blipFill>
          <a:blip r:embed="rId4" cstate="print"/>
          <a:srcRect/>
          <a:stretch>
            <a:fillRect/>
          </a:stretch>
        </p:blipFill>
        <p:spPr bwMode="auto">
          <a:xfrm>
            <a:off x="5562600" y="2032000"/>
            <a:ext cx="3068638" cy="3708400"/>
          </a:xfrm>
          <a:prstGeom prst="rect">
            <a:avLst/>
          </a:prstGeom>
          <a:noFill/>
          <a:ln w="9525">
            <a:noFill/>
            <a:miter lim="800000"/>
            <a:headEnd/>
            <a:tailEnd/>
          </a:ln>
        </p:spPr>
      </p:pic>
      <p:pic>
        <p:nvPicPr>
          <p:cNvPr id="17" name="Picture 16" descr="wind-turbines-on-a-highway-signage-to-produce-wind-energy_179.jpg"/>
          <p:cNvPicPr>
            <a:picLocks noChangeAspect="1"/>
          </p:cNvPicPr>
          <p:nvPr/>
        </p:nvPicPr>
        <p:blipFill>
          <a:blip r:embed="rId5" cstate="print"/>
          <a:srcRect/>
          <a:stretch>
            <a:fillRect/>
          </a:stretch>
        </p:blipFill>
        <p:spPr bwMode="auto">
          <a:xfrm>
            <a:off x="5562600" y="595313"/>
            <a:ext cx="3055938" cy="2012950"/>
          </a:xfrm>
          <a:prstGeom prst="rect">
            <a:avLst/>
          </a:prstGeom>
          <a:noFill/>
          <a:ln w="9525">
            <a:noFill/>
            <a:miter lim="800000"/>
            <a:headEnd/>
            <a:tailEnd/>
          </a:ln>
        </p:spPr>
      </p:pic>
      <p:pic>
        <p:nvPicPr>
          <p:cNvPr id="12" name="Picture 11" descr="energy regulation 2020.tiff"/>
          <p:cNvPicPr>
            <a:picLocks noChangeAspect="1"/>
          </p:cNvPicPr>
          <p:nvPr/>
        </p:nvPicPr>
        <p:blipFill>
          <a:blip r:embed="rId6" cstate="print"/>
          <a:srcRect/>
          <a:stretch>
            <a:fillRect/>
          </a:stretch>
        </p:blipFill>
        <p:spPr bwMode="auto">
          <a:xfrm>
            <a:off x="3363913" y="593725"/>
            <a:ext cx="2198687" cy="2349500"/>
          </a:xfrm>
          <a:prstGeom prst="rect">
            <a:avLst/>
          </a:prstGeom>
          <a:noFill/>
          <a:ln w="9525">
            <a:noFill/>
            <a:miter lim="800000"/>
            <a:headEnd/>
            <a:tailEnd/>
          </a:ln>
        </p:spPr>
      </p:pic>
      <p:sp>
        <p:nvSpPr>
          <p:cNvPr id="9" name="Rectangle 8"/>
          <p:cNvSpPr/>
          <p:nvPr/>
        </p:nvSpPr>
        <p:spPr>
          <a:xfrm>
            <a:off x="482600" y="592138"/>
            <a:ext cx="8140700" cy="5153025"/>
          </a:xfrm>
          <a:prstGeom prst="rect">
            <a:avLst/>
          </a:prstGeom>
          <a:no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43016" name="Rectangle 14"/>
          <p:cNvSpPr>
            <a:spLocks noChangeArrowheads="1"/>
          </p:cNvSpPr>
          <p:nvPr/>
        </p:nvSpPr>
        <p:spPr bwMode="auto">
          <a:xfrm>
            <a:off x="176213" y="187325"/>
            <a:ext cx="1677987" cy="307975"/>
          </a:xfrm>
          <a:prstGeom prst="rect">
            <a:avLst/>
          </a:prstGeom>
          <a:noFill/>
          <a:ln w="9525">
            <a:noFill/>
            <a:miter lim="800000"/>
            <a:headEnd/>
            <a:tailEnd/>
          </a:ln>
        </p:spPr>
        <p:txBody>
          <a:bodyPr wrap="none">
            <a:spAutoFit/>
          </a:bodyPr>
          <a:lstStyle/>
          <a:p>
            <a:pPr defTabSz="457200"/>
            <a:r>
              <a:rPr lang="en-US" sz="1400">
                <a:solidFill>
                  <a:prstClr val="white"/>
                </a:solidFill>
                <a:latin typeface="Cambria" pitchFamily="-65" charset="0"/>
                <a:ea typeface="ＭＳ Ｐゴシック" pitchFamily="-65" charset="-128"/>
                <a:cs typeface="+mn-cs"/>
              </a:rPr>
              <a:t>Energy Mix in 2020</a:t>
            </a:r>
          </a:p>
        </p:txBody>
      </p:sp>
      <p:pic>
        <p:nvPicPr>
          <p:cNvPr id="43017" name="Picture 9" descr="crop_nyscc01_aeacff15-e622-4cc0-9bb5-ac9f595e0993.jpg"/>
          <p:cNvPicPr>
            <a:picLocks noChangeAspect="1"/>
          </p:cNvPicPr>
          <p:nvPr/>
        </p:nvPicPr>
        <p:blipFill>
          <a:blip r:embed="rId7" cstate="print"/>
          <a:srcRect/>
          <a:stretch>
            <a:fillRect/>
          </a:stretch>
        </p:blipFill>
        <p:spPr bwMode="auto">
          <a:xfrm>
            <a:off x="487363" y="2806700"/>
            <a:ext cx="5075237" cy="29289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728788" y="4610100"/>
            <a:ext cx="5637212" cy="554038"/>
          </a:xfrm>
          <a:prstGeom prst="rect">
            <a:avLst/>
          </a:prstGeom>
          <a:noFill/>
        </p:spPr>
        <p:txBody>
          <a:bodyPr wrap="none">
            <a:spAutoFit/>
          </a:bodyPr>
          <a:lstStyle/>
          <a:p>
            <a:pPr algn="ctr" defTabSz="457200">
              <a:spcAft>
                <a:spcPts val="600"/>
              </a:spcAft>
            </a:pPr>
            <a:r>
              <a:rPr lang="en-US" sz="2200">
                <a:solidFill>
                  <a:prstClr val="white"/>
                </a:solidFill>
                <a:effectLst>
                  <a:outerShdw blurRad="38100" dist="38100" dir="2700000" algn="tl">
                    <a:srgbClr val="1F497D"/>
                  </a:outerShdw>
                </a:effectLst>
                <a:latin typeface="Cambria" pitchFamily="-65" charset="0"/>
                <a:ea typeface="ＭＳ Ｐゴシック" pitchFamily="-65" charset="-128"/>
                <a:cs typeface="+mn-cs"/>
              </a:rPr>
              <a:t>Idaho is prime for </a:t>
            </a:r>
            <a:r>
              <a:rPr lang="en-US" sz="3000">
                <a:solidFill>
                  <a:prstClr val="white"/>
                </a:solidFill>
                <a:effectLst>
                  <a:outerShdw blurRad="38100" dist="38100" dir="2700000" algn="tl">
                    <a:srgbClr val="1F497D"/>
                  </a:outerShdw>
                </a:effectLst>
                <a:latin typeface="Cambria" pitchFamily="-65" charset="0"/>
                <a:ea typeface="ＭＳ Ｐゴシック" pitchFamily="-65" charset="-128"/>
                <a:cs typeface="+mn-cs"/>
              </a:rPr>
              <a:t>geothermal</a:t>
            </a:r>
            <a:r>
              <a:rPr lang="en-US" sz="2200">
                <a:solidFill>
                  <a:prstClr val="white"/>
                </a:solidFill>
                <a:effectLst>
                  <a:outerShdw blurRad="38100" dist="38100" dir="2700000" algn="tl">
                    <a:srgbClr val="1F497D"/>
                  </a:outerShdw>
                </a:effectLst>
                <a:latin typeface="Cambria" pitchFamily="-65" charset="0"/>
                <a:ea typeface="ＭＳ Ｐゴシック" pitchFamily="-65" charset="-128"/>
                <a:cs typeface="+mn-cs"/>
              </a:rPr>
              <a:t> innovation</a:t>
            </a:r>
          </a:p>
        </p:txBody>
      </p:sp>
      <p:sp>
        <p:nvSpPr>
          <p:cNvPr id="6" name="TextBox 5"/>
          <p:cNvSpPr txBox="1">
            <a:spLocks noChangeArrowheads="1"/>
          </p:cNvSpPr>
          <p:nvPr/>
        </p:nvSpPr>
        <p:spPr bwMode="auto">
          <a:xfrm>
            <a:off x="458788" y="5067300"/>
            <a:ext cx="8088312" cy="938213"/>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defTabSz="457200">
              <a:spcAft>
                <a:spcPts val="600"/>
              </a:spcAft>
            </a:pPr>
            <a:r>
              <a:rPr lang="en-US" sz="2500">
                <a:solidFill>
                  <a:srgbClr val="D7E4BD"/>
                </a:solidFill>
                <a:latin typeface="Cambria" pitchFamily="-65" charset="0"/>
                <a:ea typeface="ＭＳ Ｐゴシック" pitchFamily="-65" charset="-128"/>
                <a:cs typeface="+mn-cs"/>
              </a:rPr>
              <a:t>We became a hot bed of geothermal leadership</a:t>
            </a:r>
            <a:r>
              <a:rPr lang="en-US">
                <a:solidFill>
                  <a:srgbClr val="D7E4BD"/>
                </a:solidFill>
                <a:latin typeface="Cambria" pitchFamily="-65" charset="0"/>
                <a:ea typeface="ＭＳ Ｐゴシック" pitchFamily="-65" charset="-128"/>
                <a:cs typeface="+mn-cs"/>
              </a:rPr>
              <a:t>, </a:t>
            </a:r>
          </a:p>
          <a:p>
            <a:pPr algn="ctr" defTabSz="457200">
              <a:spcAft>
                <a:spcPts val="600"/>
              </a:spcAft>
            </a:pPr>
            <a:r>
              <a:rPr lang="en-US">
                <a:solidFill>
                  <a:srgbClr val="D7E4BD"/>
                </a:solidFill>
                <a:latin typeface="Cambria" pitchFamily="-65" charset="0"/>
                <a:ea typeface="ＭＳ Ｐゴシック" pitchFamily="-65" charset="-128"/>
                <a:cs typeface="+mn-cs"/>
              </a:rPr>
              <a:t>driving </a:t>
            </a:r>
            <a:r>
              <a:rPr lang="en-US" sz="2500">
                <a:solidFill>
                  <a:srgbClr val="D7E4BD"/>
                </a:solidFill>
                <a:latin typeface="Cambria" pitchFamily="-65" charset="0"/>
                <a:ea typeface="ＭＳ Ｐゴシック" pitchFamily="-65" charset="-128"/>
                <a:cs typeface="+mn-cs"/>
              </a:rPr>
              <a:t>geothermal research </a:t>
            </a:r>
            <a:r>
              <a:rPr lang="en-US">
                <a:solidFill>
                  <a:srgbClr val="D7E4BD"/>
                </a:solidFill>
                <a:latin typeface="Cambria" pitchFamily="-65" charset="0"/>
                <a:ea typeface="ＭＳ Ｐゴシック" pitchFamily="-65" charset="-128"/>
                <a:cs typeface="+mn-cs"/>
              </a:rPr>
              <a:t>for the nation.</a:t>
            </a:r>
          </a:p>
        </p:txBody>
      </p:sp>
      <p:pic>
        <p:nvPicPr>
          <p:cNvPr id="12" name="Picture 11" descr="steamystuff2.jpg"/>
          <p:cNvPicPr>
            <a:picLocks noChangeAspect="1"/>
          </p:cNvPicPr>
          <p:nvPr/>
        </p:nvPicPr>
        <p:blipFill>
          <a:blip r:embed="rId3" cstate="print"/>
          <a:srcRect/>
          <a:stretch>
            <a:fillRect/>
          </a:stretch>
        </p:blipFill>
        <p:spPr bwMode="auto">
          <a:xfrm>
            <a:off x="5353050" y="665163"/>
            <a:ext cx="3308350" cy="2133600"/>
          </a:xfrm>
          <a:prstGeom prst="rect">
            <a:avLst/>
          </a:prstGeom>
          <a:noFill/>
          <a:ln w="9525">
            <a:solidFill>
              <a:schemeClr val="bg1"/>
            </a:solidFill>
            <a:miter lim="800000"/>
            <a:headEnd/>
            <a:tailEnd/>
          </a:ln>
        </p:spPr>
      </p:pic>
      <p:pic>
        <p:nvPicPr>
          <p:cNvPr id="11" name="Picture 10" descr="geowells.jpeg"/>
          <p:cNvPicPr>
            <a:picLocks noChangeAspect="1"/>
          </p:cNvPicPr>
          <p:nvPr/>
        </p:nvPicPr>
        <p:blipFill>
          <a:blip r:embed="rId4" cstate="print"/>
          <a:srcRect/>
          <a:stretch>
            <a:fillRect/>
          </a:stretch>
        </p:blipFill>
        <p:spPr bwMode="auto">
          <a:xfrm>
            <a:off x="5395913" y="2362200"/>
            <a:ext cx="3265487" cy="2149475"/>
          </a:xfrm>
          <a:prstGeom prst="rect">
            <a:avLst/>
          </a:prstGeom>
          <a:noFill/>
          <a:ln w="9525">
            <a:solidFill>
              <a:schemeClr val="bg1"/>
            </a:solidFill>
            <a:miter lim="800000"/>
            <a:headEnd/>
            <a:tailEnd/>
          </a:ln>
        </p:spPr>
      </p:pic>
      <p:pic>
        <p:nvPicPr>
          <p:cNvPr id="10" name="Picture 9" descr="geothermal_1024.jpg"/>
          <p:cNvPicPr>
            <a:picLocks noChangeAspect="1"/>
          </p:cNvPicPr>
          <p:nvPr/>
        </p:nvPicPr>
        <p:blipFill>
          <a:blip r:embed="rId5" cstate="print"/>
          <a:srcRect/>
          <a:stretch>
            <a:fillRect/>
          </a:stretch>
        </p:blipFill>
        <p:spPr bwMode="auto">
          <a:xfrm>
            <a:off x="342900" y="660400"/>
            <a:ext cx="5041900" cy="3852863"/>
          </a:xfrm>
          <a:prstGeom prst="rect">
            <a:avLst/>
          </a:prstGeom>
          <a:noFill/>
          <a:ln w="9525">
            <a:solidFill>
              <a:schemeClr val="bg1"/>
            </a:solidFill>
            <a:miter lim="800000"/>
            <a:headEnd/>
            <a:tailEnd/>
          </a:ln>
        </p:spPr>
      </p:pic>
      <p:sp>
        <p:nvSpPr>
          <p:cNvPr id="45063" name="Rectangle 7"/>
          <p:cNvSpPr>
            <a:spLocks noChangeArrowheads="1"/>
          </p:cNvSpPr>
          <p:nvPr/>
        </p:nvSpPr>
        <p:spPr bwMode="auto">
          <a:xfrm>
            <a:off x="176213" y="187325"/>
            <a:ext cx="1677987" cy="307975"/>
          </a:xfrm>
          <a:prstGeom prst="rect">
            <a:avLst/>
          </a:prstGeom>
          <a:noFill/>
          <a:ln w="9525">
            <a:noFill/>
            <a:miter lim="800000"/>
            <a:headEnd/>
            <a:tailEnd/>
          </a:ln>
        </p:spPr>
        <p:txBody>
          <a:bodyPr wrap="none">
            <a:spAutoFit/>
          </a:bodyPr>
          <a:lstStyle/>
          <a:p>
            <a:pPr defTabSz="457200"/>
            <a:r>
              <a:rPr lang="en-US" sz="1400">
                <a:solidFill>
                  <a:prstClr val="white"/>
                </a:solidFill>
                <a:latin typeface="Cambria" pitchFamily="-65" charset="0"/>
                <a:ea typeface="ＭＳ Ｐゴシック" pitchFamily="-65" charset="-128"/>
                <a:cs typeface="+mn-cs"/>
              </a:rPr>
              <a:t>Energy Mix in 2020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3" descr="IDAHO ENERGY COLLABORATIVE210.pdf"/>
          <p:cNvPicPr>
            <a:picLocks noChangeAspect="1"/>
          </p:cNvPicPr>
          <p:nvPr/>
        </p:nvPicPr>
        <p:blipFill>
          <a:blip r:embed="rId3" cstate="print"/>
          <a:srcRect l="-71286" r="-71286"/>
          <a:stretch>
            <a:fillRect/>
          </a:stretch>
        </p:blipFill>
        <p:spPr bwMode="auto">
          <a:xfrm>
            <a:off x="-360363" y="388938"/>
            <a:ext cx="10310813" cy="6138862"/>
          </a:xfrm>
          <a:prstGeom prst="rect">
            <a:avLst/>
          </a:prstGeom>
          <a:noFill/>
          <a:ln w="9525">
            <a:noFill/>
            <a:miter lim="800000"/>
            <a:headEnd/>
            <a:tailEnd/>
          </a:ln>
        </p:spPr>
      </p:pic>
      <p:sp>
        <p:nvSpPr>
          <p:cNvPr id="3" name="TextBox 2"/>
          <p:cNvSpPr txBox="1">
            <a:spLocks noChangeArrowheads="1"/>
          </p:cNvSpPr>
          <p:nvPr/>
        </p:nvSpPr>
        <p:spPr bwMode="auto">
          <a:xfrm>
            <a:off x="5073650" y="2127250"/>
            <a:ext cx="3841750" cy="369888"/>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defTabSz="457200">
              <a:buFont typeface="Arial" charset="0"/>
              <a:buChar char="•"/>
            </a:pPr>
            <a:r>
              <a:rPr lang="en-US" dirty="0">
                <a:solidFill>
                  <a:schemeClr val="bg1"/>
                </a:solidFill>
                <a:latin typeface="Cambria" pitchFamily="-65" charset="0"/>
                <a:ea typeface="ＭＳ Ｐゴシック" pitchFamily="-65" charset="-128"/>
                <a:cs typeface="+mn-cs"/>
              </a:rPr>
              <a:t>Over 30 Separate Orgs./Businesses</a:t>
            </a:r>
          </a:p>
        </p:txBody>
      </p:sp>
      <p:sp>
        <p:nvSpPr>
          <p:cNvPr id="4" name="TextBox 3"/>
          <p:cNvSpPr txBox="1">
            <a:spLocks noChangeArrowheads="1"/>
          </p:cNvSpPr>
          <p:nvPr/>
        </p:nvSpPr>
        <p:spPr bwMode="auto">
          <a:xfrm>
            <a:off x="5073650" y="2630488"/>
            <a:ext cx="3841750" cy="369887"/>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defTabSz="457200">
              <a:buFont typeface="Arial" charset="0"/>
              <a:buChar char="•"/>
            </a:pPr>
            <a:r>
              <a:rPr lang="en-US">
                <a:solidFill>
                  <a:schemeClr val="bg1"/>
                </a:solidFill>
                <a:latin typeface="Cambria" pitchFamily="-65" charset="0"/>
                <a:ea typeface="ＭＳ Ｐゴシック" pitchFamily="-65" charset="-128"/>
                <a:cs typeface="+mn-cs"/>
              </a:rPr>
              <a:t>Local/State Clean Energy Advocacy</a:t>
            </a:r>
          </a:p>
        </p:txBody>
      </p:sp>
      <p:sp>
        <p:nvSpPr>
          <p:cNvPr id="5" name="TextBox 4"/>
          <p:cNvSpPr txBox="1">
            <a:spLocks noChangeArrowheads="1"/>
          </p:cNvSpPr>
          <p:nvPr/>
        </p:nvSpPr>
        <p:spPr bwMode="auto">
          <a:xfrm>
            <a:off x="5073650" y="3135313"/>
            <a:ext cx="3841750" cy="368300"/>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defTabSz="457200">
              <a:buFont typeface="Arial" charset="0"/>
              <a:buChar char="•"/>
            </a:pPr>
            <a:r>
              <a:rPr lang="en-US">
                <a:solidFill>
                  <a:schemeClr val="bg1"/>
                </a:solidFill>
                <a:latin typeface="Cambria" pitchFamily="-65" charset="0"/>
                <a:ea typeface="ＭＳ Ｐゴシック" pitchFamily="-65" charset="-128"/>
                <a:cs typeface="+mn-cs"/>
              </a:rPr>
              <a:t>Action Oriented Collaboration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44444E-6 -3.33333E-6 L -0.20833 -3.33333E-6 " pathEditMode="relative" ptsTypes="AA">
                                      <p:cBhvr>
                                        <p:cTn id="6" dur="500" fill="hold"/>
                                        <p:tgtEl>
                                          <p:spTgt spid="8"/>
                                        </p:tgtEl>
                                        <p:attrNameLst>
                                          <p:attrName>ppt_x</p:attrName>
                                          <p:attrName>ppt_y</p:attrName>
                                        </p:attrNameLst>
                                      </p:cBhvr>
                                    </p:animMotion>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tangle 15"/>
          <p:cNvSpPr/>
          <p:nvPr/>
        </p:nvSpPr>
        <p:spPr>
          <a:xfrm>
            <a:off x="2516188" y="1631950"/>
            <a:ext cx="3990975" cy="708025"/>
          </a:xfrm>
          <a:prstGeom prst="rect">
            <a:avLst/>
          </a:prstGeom>
        </p:spPr>
        <p:txBody>
          <a:bodyPr wrap="none">
            <a:spAutoFit/>
          </a:bodyPr>
          <a:lstStyle/>
          <a:p>
            <a:pPr algn="ctr" defTabSz="457200"/>
            <a:r>
              <a:rPr lang="en-US" sz="2500">
                <a:solidFill>
                  <a:prstClr val="white"/>
                </a:solidFill>
                <a:effectLst>
                  <a:outerShdw blurRad="38100" dist="38100" dir="2700000" algn="tl">
                    <a:srgbClr val="1F497D"/>
                  </a:outerShdw>
                </a:effectLst>
                <a:latin typeface="Cambria" pitchFamily="-65" charset="0"/>
                <a:ea typeface="ＭＳ Ｐゴシック" pitchFamily="-65" charset="-128"/>
                <a:cs typeface="+mn-cs"/>
              </a:rPr>
              <a:t>Presentation</a:t>
            </a:r>
            <a:r>
              <a:rPr lang="en-US" sz="4000">
                <a:solidFill>
                  <a:prstClr val="white"/>
                </a:solidFill>
                <a:effectLst>
                  <a:outerShdw blurRad="38100" dist="38100" dir="2700000" algn="tl">
                    <a:srgbClr val="1F497D"/>
                  </a:outerShdw>
                </a:effectLst>
                <a:latin typeface="Cambria" pitchFamily="-65" charset="0"/>
                <a:ea typeface="ＭＳ Ｐゴシック" pitchFamily="-65" charset="-128"/>
                <a:cs typeface="+mn-cs"/>
              </a:rPr>
              <a:t> Timeline</a:t>
            </a:r>
          </a:p>
        </p:txBody>
      </p:sp>
      <p:cxnSp>
        <p:nvCxnSpPr>
          <p:cNvPr id="17" name="Straight Arrow Connector 16"/>
          <p:cNvCxnSpPr>
            <a:cxnSpLocks noChangeShapeType="1"/>
          </p:cNvCxnSpPr>
          <p:nvPr/>
        </p:nvCxnSpPr>
        <p:spPr bwMode="auto">
          <a:xfrm>
            <a:off x="787400" y="2971800"/>
            <a:ext cx="7277100" cy="14288"/>
          </a:xfrm>
          <a:prstGeom prst="straightConnector1">
            <a:avLst/>
          </a:prstGeom>
          <a:noFill/>
          <a:ln w="19050">
            <a:solidFill>
              <a:srgbClr val="A6A6A6"/>
            </a:solidFill>
            <a:round/>
            <a:headEnd/>
            <a:tailEnd type="arrow" w="med" len="med"/>
          </a:ln>
          <a:effectLst>
            <a:outerShdw dist="20000" dir="5400000" rotWithShape="0">
              <a:srgbClr val="808080">
                <a:alpha val="37999"/>
              </a:srgbClr>
            </a:outerShdw>
          </a:effectLst>
        </p:spPr>
      </p:cxnSp>
      <p:sp>
        <p:nvSpPr>
          <p:cNvPr id="19" name="Oval 18"/>
          <p:cNvSpPr/>
          <p:nvPr/>
        </p:nvSpPr>
        <p:spPr>
          <a:xfrm>
            <a:off x="2374900" y="2921000"/>
            <a:ext cx="139700" cy="139700"/>
          </a:xfrm>
          <a:prstGeom prst="ellipse">
            <a:avLst/>
          </a:prstGeom>
          <a:solidFill>
            <a:schemeClr val="bg1">
              <a:lumMod val="50000"/>
              <a:lumOff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7F7F7F"/>
              </a:solidFill>
              <a:ea typeface="ＭＳ Ｐゴシック" pitchFamily="-65" charset="-128"/>
            </a:endParaRPr>
          </a:p>
        </p:txBody>
      </p:sp>
      <p:sp>
        <p:nvSpPr>
          <p:cNvPr id="20" name="Oval 19"/>
          <p:cNvSpPr/>
          <p:nvPr/>
        </p:nvSpPr>
        <p:spPr>
          <a:xfrm>
            <a:off x="6191250" y="2908300"/>
            <a:ext cx="139700" cy="139700"/>
          </a:xfrm>
          <a:prstGeom prst="ellipse">
            <a:avLst/>
          </a:prstGeom>
          <a:solidFill>
            <a:schemeClr val="bg1">
              <a:lumMod val="50000"/>
              <a:lumOff val="50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7F7F7F"/>
              </a:solidFill>
              <a:ea typeface="ＭＳ Ｐゴシック" pitchFamily="-65" charset="-128"/>
            </a:endParaRPr>
          </a:p>
        </p:txBody>
      </p:sp>
      <p:grpSp>
        <p:nvGrpSpPr>
          <p:cNvPr id="2" name="Group 26"/>
          <p:cNvGrpSpPr>
            <a:grpSpLocks/>
          </p:cNvGrpSpPr>
          <p:nvPr/>
        </p:nvGrpSpPr>
        <p:grpSpPr bwMode="auto">
          <a:xfrm>
            <a:off x="1619250" y="3062288"/>
            <a:ext cx="1644650" cy="779462"/>
            <a:chOff x="-1136650" y="1207294"/>
            <a:chExt cx="1644650" cy="779503"/>
          </a:xfrm>
        </p:grpSpPr>
        <p:cxnSp>
          <p:nvCxnSpPr>
            <p:cNvPr id="28" name="Straight Connector 27"/>
            <p:cNvCxnSpPr>
              <a:cxnSpLocks noChangeShapeType="1"/>
            </p:cNvCxnSpPr>
            <p:nvPr/>
          </p:nvCxnSpPr>
          <p:spPr bwMode="auto">
            <a:xfrm rot="5400000">
              <a:off x="-527060" y="1421617"/>
              <a:ext cx="431823" cy="3175"/>
            </a:xfrm>
            <a:prstGeom prst="line">
              <a:avLst/>
            </a:prstGeom>
            <a:noFill/>
            <a:ln w="12700">
              <a:solidFill>
                <a:srgbClr val="FFFFFF"/>
              </a:solidFill>
              <a:round/>
              <a:headEnd/>
              <a:tailEnd/>
            </a:ln>
            <a:effectLst>
              <a:outerShdw dist="20000" dir="5400000" rotWithShape="0">
                <a:srgbClr val="808080">
                  <a:alpha val="37999"/>
                </a:srgbClr>
              </a:outerShdw>
            </a:effectLst>
          </p:spPr>
        </p:cxnSp>
        <p:sp>
          <p:nvSpPr>
            <p:cNvPr id="21526" name="TextBox 28"/>
            <p:cNvSpPr txBox="1">
              <a:spLocks noChangeArrowheads="1"/>
            </p:cNvSpPr>
            <p:nvPr/>
          </p:nvSpPr>
          <p:spPr bwMode="auto">
            <a:xfrm>
              <a:off x="-1136650" y="1555910"/>
              <a:ext cx="1644650" cy="430887"/>
            </a:xfrm>
            <a:prstGeom prst="rect">
              <a:avLst/>
            </a:prstGeom>
            <a:noFill/>
            <a:ln w="9525">
              <a:noFill/>
              <a:miter lim="800000"/>
              <a:headEnd/>
              <a:tailEnd/>
            </a:ln>
          </p:spPr>
          <p:txBody>
            <a:bodyPr>
              <a:spAutoFit/>
            </a:bodyPr>
            <a:lstStyle/>
            <a:p>
              <a:pPr algn="ctr" defTabSz="457200"/>
              <a:r>
                <a:rPr lang="en-US" sz="2200">
                  <a:solidFill>
                    <a:prstClr val="white"/>
                  </a:solidFill>
                  <a:latin typeface="Cambria" pitchFamily="-65" charset="0"/>
                  <a:ea typeface="ＭＳ Ｐゴシック" pitchFamily="-65" charset="-128"/>
                  <a:cs typeface="+mn-cs"/>
                </a:rPr>
                <a:t>Present Day</a:t>
              </a:r>
            </a:p>
          </p:txBody>
        </p:sp>
      </p:grpSp>
      <p:grpSp>
        <p:nvGrpSpPr>
          <p:cNvPr id="3" name="Group 29"/>
          <p:cNvGrpSpPr>
            <a:grpSpLocks/>
          </p:cNvGrpSpPr>
          <p:nvPr/>
        </p:nvGrpSpPr>
        <p:grpSpPr bwMode="auto">
          <a:xfrm>
            <a:off x="5581650" y="3049588"/>
            <a:ext cx="1352550" cy="749300"/>
            <a:chOff x="4667250" y="3061494"/>
            <a:chExt cx="1352550" cy="750670"/>
          </a:xfrm>
        </p:grpSpPr>
        <p:cxnSp>
          <p:nvCxnSpPr>
            <p:cNvPr id="31" name="Straight Connector 30"/>
            <p:cNvCxnSpPr>
              <a:cxnSpLocks noChangeShapeType="1"/>
            </p:cNvCxnSpPr>
            <p:nvPr/>
          </p:nvCxnSpPr>
          <p:spPr bwMode="auto">
            <a:xfrm rot="5400000">
              <a:off x="5136756" y="3276201"/>
              <a:ext cx="432589" cy="3175"/>
            </a:xfrm>
            <a:prstGeom prst="line">
              <a:avLst/>
            </a:prstGeom>
            <a:noFill/>
            <a:ln w="12700">
              <a:solidFill>
                <a:srgbClr val="A6A6A6"/>
              </a:solidFill>
              <a:round/>
              <a:headEnd/>
              <a:tailEnd/>
            </a:ln>
            <a:effectLst>
              <a:outerShdw dist="20000" dir="5400000" rotWithShape="0">
                <a:srgbClr val="808080">
                  <a:alpha val="37999"/>
                </a:srgbClr>
              </a:outerShdw>
            </a:effectLst>
          </p:spPr>
        </p:cxnSp>
        <p:sp>
          <p:nvSpPr>
            <p:cNvPr id="21524" name="TextBox 31"/>
            <p:cNvSpPr txBox="1">
              <a:spLocks noChangeArrowheads="1"/>
            </p:cNvSpPr>
            <p:nvPr/>
          </p:nvSpPr>
          <p:spPr bwMode="auto">
            <a:xfrm>
              <a:off x="4667250" y="3473408"/>
              <a:ext cx="1352550" cy="338756"/>
            </a:xfrm>
            <a:prstGeom prst="rect">
              <a:avLst/>
            </a:prstGeom>
            <a:noFill/>
            <a:ln w="9525">
              <a:noFill/>
              <a:miter lim="800000"/>
              <a:headEnd/>
              <a:tailEnd/>
            </a:ln>
          </p:spPr>
          <p:txBody>
            <a:bodyPr>
              <a:spAutoFit/>
            </a:bodyPr>
            <a:lstStyle/>
            <a:p>
              <a:pPr algn="ctr" defTabSz="457200"/>
              <a:r>
                <a:rPr lang="en-US" sz="1600">
                  <a:solidFill>
                    <a:srgbClr val="A6A6A6"/>
                  </a:solidFill>
                  <a:latin typeface="Cambria" pitchFamily="-65" charset="0"/>
                  <a:ea typeface="ＭＳ Ｐゴシック" pitchFamily="-65" charset="-128"/>
                  <a:cs typeface="+mn-cs"/>
                </a:rPr>
                <a:t>2020</a:t>
              </a:r>
            </a:p>
          </p:txBody>
        </p:sp>
      </p:grpSp>
      <p:grpSp>
        <p:nvGrpSpPr>
          <p:cNvPr id="4" name="Group 11"/>
          <p:cNvGrpSpPr>
            <a:grpSpLocks/>
          </p:cNvGrpSpPr>
          <p:nvPr/>
        </p:nvGrpSpPr>
        <p:grpSpPr bwMode="auto">
          <a:xfrm>
            <a:off x="2598738" y="2582863"/>
            <a:ext cx="3717925" cy="1184275"/>
            <a:chOff x="2599268" y="2523069"/>
            <a:chExt cx="3716865" cy="1185254"/>
          </a:xfrm>
        </p:grpSpPr>
        <p:sp>
          <p:nvSpPr>
            <p:cNvPr id="21514" name="TextBox 12"/>
            <p:cNvSpPr txBox="1">
              <a:spLocks noChangeArrowheads="1"/>
            </p:cNvSpPr>
            <p:nvPr/>
          </p:nvSpPr>
          <p:spPr bwMode="auto">
            <a:xfrm>
              <a:off x="2599268" y="2523069"/>
              <a:ext cx="499919" cy="308230"/>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11</a:t>
              </a:r>
            </a:p>
          </p:txBody>
        </p:sp>
        <p:sp>
          <p:nvSpPr>
            <p:cNvPr id="21515" name="TextBox 13"/>
            <p:cNvSpPr txBox="1">
              <a:spLocks noChangeArrowheads="1"/>
            </p:cNvSpPr>
            <p:nvPr/>
          </p:nvSpPr>
          <p:spPr bwMode="auto">
            <a:xfrm>
              <a:off x="2967463" y="2523069"/>
              <a:ext cx="499919" cy="308230"/>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12</a:t>
              </a:r>
            </a:p>
          </p:txBody>
        </p:sp>
        <p:sp>
          <p:nvSpPr>
            <p:cNvPr id="21516" name="TextBox 14"/>
            <p:cNvSpPr txBox="1">
              <a:spLocks noChangeArrowheads="1"/>
            </p:cNvSpPr>
            <p:nvPr/>
          </p:nvSpPr>
          <p:spPr bwMode="auto">
            <a:xfrm>
              <a:off x="3343593" y="2523069"/>
              <a:ext cx="499920" cy="308230"/>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13</a:t>
              </a:r>
            </a:p>
          </p:txBody>
        </p:sp>
        <p:sp>
          <p:nvSpPr>
            <p:cNvPr id="21517" name="TextBox 17"/>
            <p:cNvSpPr txBox="1">
              <a:spLocks noChangeArrowheads="1"/>
            </p:cNvSpPr>
            <p:nvPr/>
          </p:nvSpPr>
          <p:spPr bwMode="auto">
            <a:xfrm>
              <a:off x="5663856" y="2523069"/>
              <a:ext cx="652277" cy="308230"/>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19</a:t>
              </a:r>
            </a:p>
          </p:txBody>
        </p:sp>
        <p:sp>
          <p:nvSpPr>
            <p:cNvPr id="21518" name="TextBox 20"/>
            <p:cNvSpPr txBox="1">
              <a:spLocks noChangeArrowheads="1"/>
            </p:cNvSpPr>
            <p:nvPr/>
          </p:nvSpPr>
          <p:spPr bwMode="auto">
            <a:xfrm>
              <a:off x="3979999" y="3369905"/>
              <a:ext cx="803046" cy="338418"/>
            </a:xfrm>
            <a:prstGeom prst="rect">
              <a:avLst/>
            </a:prstGeom>
            <a:noFill/>
            <a:ln w="9525">
              <a:noFill/>
              <a:miter lim="800000"/>
              <a:headEnd/>
              <a:tailEnd/>
            </a:ln>
          </p:spPr>
          <p:txBody>
            <a:bodyPr>
              <a:spAutoFit/>
            </a:bodyPr>
            <a:lstStyle/>
            <a:p>
              <a:pPr defTabSz="457200"/>
              <a:r>
                <a:rPr lang="en-US" sz="1600" b="1">
                  <a:solidFill>
                    <a:srgbClr val="A6A6A6"/>
                  </a:solidFill>
                  <a:latin typeface="Cambria" pitchFamily="-65" charset="0"/>
                  <a:ea typeface="ＭＳ Ｐゴシック" pitchFamily="-65" charset="-128"/>
                  <a:cs typeface="+mn-cs"/>
                </a:rPr>
                <a:t>2015</a:t>
              </a:r>
            </a:p>
          </p:txBody>
        </p:sp>
        <p:sp>
          <p:nvSpPr>
            <p:cNvPr id="21519" name="TextBox 21"/>
            <p:cNvSpPr txBox="1">
              <a:spLocks noChangeArrowheads="1"/>
            </p:cNvSpPr>
            <p:nvPr/>
          </p:nvSpPr>
          <p:spPr bwMode="auto">
            <a:xfrm>
              <a:off x="3738768" y="2523069"/>
              <a:ext cx="498333" cy="308230"/>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14</a:t>
              </a:r>
            </a:p>
          </p:txBody>
        </p:sp>
        <p:sp>
          <p:nvSpPr>
            <p:cNvPr id="21520" name="TextBox 22"/>
            <p:cNvSpPr txBox="1">
              <a:spLocks noChangeArrowheads="1"/>
            </p:cNvSpPr>
            <p:nvPr/>
          </p:nvSpPr>
          <p:spPr bwMode="auto">
            <a:xfrm>
              <a:off x="5278204" y="2523069"/>
              <a:ext cx="499919" cy="308230"/>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18</a:t>
              </a:r>
            </a:p>
          </p:txBody>
        </p:sp>
        <p:sp>
          <p:nvSpPr>
            <p:cNvPr id="21521" name="TextBox 23"/>
            <p:cNvSpPr txBox="1">
              <a:spLocks noChangeArrowheads="1"/>
            </p:cNvSpPr>
            <p:nvPr/>
          </p:nvSpPr>
          <p:spPr bwMode="auto">
            <a:xfrm>
              <a:off x="4508486" y="2523069"/>
              <a:ext cx="499920" cy="308230"/>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16</a:t>
              </a:r>
            </a:p>
          </p:txBody>
        </p:sp>
        <p:sp>
          <p:nvSpPr>
            <p:cNvPr id="21522" name="TextBox 24"/>
            <p:cNvSpPr txBox="1">
              <a:spLocks noChangeArrowheads="1"/>
            </p:cNvSpPr>
            <p:nvPr/>
          </p:nvSpPr>
          <p:spPr bwMode="auto">
            <a:xfrm>
              <a:off x="4894139" y="2523069"/>
              <a:ext cx="499919" cy="308230"/>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17</a:t>
              </a:r>
            </a:p>
          </p:txBody>
        </p:sp>
      </p:grpSp>
      <p:grpSp>
        <p:nvGrpSpPr>
          <p:cNvPr id="5" name="Group 25"/>
          <p:cNvGrpSpPr>
            <a:grpSpLocks noChangeAspect="1"/>
          </p:cNvGrpSpPr>
          <p:nvPr/>
        </p:nvGrpSpPr>
        <p:grpSpPr>
          <a:xfrm>
            <a:off x="2810899" y="2836327"/>
            <a:ext cx="3031146" cy="626538"/>
            <a:chOff x="2793965" y="2836327"/>
            <a:chExt cx="3031146" cy="626538"/>
          </a:xfrm>
          <a:solidFill>
            <a:schemeClr val="bg1">
              <a:lumMod val="50000"/>
              <a:lumOff val="50000"/>
            </a:schemeClr>
          </a:solidFill>
        </p:grpSpPr>
        <p:cxnSp>
          <p:nvCxnSpPr>
            <p:cNvPr id="27" name="Straight Connector 26"/>
            <p:cNvCxnSpPr/>
            <p:nvPr/>
          </p:nvCxnSpPr>
          <p:spPr>
            <a:xfrm rot="16200000" flipH="1">
              <a:off x="2654266" y="2976033"/>
              <a:ext cx="279400" cy="2"/>
            </a:xfrm>
            <a:prstGeom prst="line">
              <a:avLst/>
            </a:prstGeom>
            <a:grpFill/>
            <a:ln w="12700" cap="flat" cmpd="sng" algn="ctr">
              <a:solidFill>
                <a:schemeClr val="tx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3033159" y="2976033"/>
              <a:ext cx="279400" cy="2"/>
            </a:xfrm>
            <a:prstGeom prst="line">
              <a:avLst/>
            </a:prstGeom>
            <a:grpFill/>
            <a:ln w="12700" cap="flat" cmpd="sng" algn="ctr">
              <a:solidFill>
                <a:schemeClr val="tx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412052" y="2976033"/>
              <a:ext cx="279400" cy="2"/>
            </a:xfrm>
            <a:prstGeom prst="line">
              <a:avLst/>
            </a:prstGeom>
            <a:grpFill/>
            <a:ln w="12700" cap="flat" cmpd="sng" algn="ctr">
              <a:solidFill>
                <a:schemeClr val="tx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90945" y="2976033"/>
              <a:ext cx="279400" cy="2"/>
            </a:xfrm>
            <a:prstGeom prst="line">
              <a:avLst/>
            </a:prstGeom>
            <a:grpFill/>
            <a:ln w="12700" cap="flat" cmpd="sng" algn="ctr">
              <a:solidFill>
                <a:schemeClr val="tx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4548731" y="2976033"/>
              <a:ext cx="279400" cy="2"/>
            </a:xfrm>
            <a:prstGeom prst="line">
              <a:avLst/>
            </a:prstGeom>
            <a:grpFill/>
            <a:ln w="12700" cap="flat" cmpd="sng" algn="ctr">
              <a:solidFill>
                <a:schemeClr val="tx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4927624" y="2976032"/>
              <a:ext cx="279400" cy="2"/>
            </a:xfrm>
            <a:prstGeom prst="line">
              <a:avLst/>
            </a:prstGeom>
            <a:grpFill/>
            <a:ln w="12700" cap="flat" cmpd="sng" algn="ctr">
              <a:solidFill>
                <a:schemeClr val="tx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5685410" y="2976032"/>
              <a:ext cx="279400" cy="2"/>
            </a:xfrm>
            <a:prstGeom prst="line">
              <a:avLst/>
            </a:prstGeom>
            <a:grpFill/>
            <a:ln w="12700" cap="flat" cmpd="sng" algn="ctr">
              <a:solidFill>
                <a:schemeClr val="tx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306517" y="2976026"/>
              <a:ext cx="279400" cy="2"/>
            </a:xfrm>
            <a:prstGeom prst="line">
              <a:avLst/>
            </a:prstGeom>
            <a:grpFill/>
            <a:ln w="12700" cap="flat" cmpd="sng" algn="ctr">
              <a:solidFill>
                <a:schemeClr val="tx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243917" y="2916767"/>
              <a:ext cx="139700" cy="139700"/>
            </a:xfrm>
            <a:prstGeom prst="ellipse">
              <a:avLst/>
            </a:prstGeom>
            <a:grpFill/>
            <a:ln>
              <a:solidFill>
                <a:schemeClr val="tx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7F7F7F"/>
                </a:solidFill>
                <a:ea typeface="ＭＳ Ｐゴシック" pitchFamily="-116" charset="-128"/>
                <a:cs typeface="ＭＳ Ｐゴシック" pitchFamily="-116" charset="-128"/>
              </a:endParaRPr>
            </a:p>
          </p:txBody>
        </p:sp>
        <p:cxnSp>
          <p:nvCxnSpPr>
            <p:cNvPr id="39" name="Straight Connector 38"/>
            <p:cNvCxnSpPr/>
            <p:nvPr/>
          </p:nvCxnSpPr>
          <p:spPr>
            <a:xfrm rot="16200000" flipH="1">
              <a:off x="4106334" y="3251199"/>
              <a:ext cx="414866" cy="8466"/>
            </a:xfrm>
            <a:prstGeom prst="line">
              <a:avLst/>
            </a:prstGeom>
            <a:grpFill/>
            <a:ln w="9525" cap="flat" cmpd="sng" algn="ctr">
              <a:solidFill>
                <a:schemeClr val="tx1">
                  <a:lumMod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87"/>
          <p:cNvGrpSpPr>
            <a:grpSpLocks/>
          </p:cNvGrpSpPr>
          <p:nvPr/>
        </p:nvGrpSpPr>
        <p:grpSpPr bwMode="auto">
          <a:xfrm>
            <a:off x="4813300" y="1390650"/>
            <a:ext cx="1203325" cy="3860800"/>
            <a:chOff x="4753109" y="1568450"/>
            <a:chExt cx="1203374" cy="3860573"/>
          </a:xfrm>
        </p:grpSpPr>
        <p:sp>
          <p:nvSpPr>
            <p:cNvPr id="43" name="Freeform 42"/>
            <p:cNvSpPr/>
            <p:nvPr/>
          </p:nvSpPr>
          <p:spPr>
            <a:xfrm>
              <a:off x="5286774" y="1568450"/>
              <a:ext cx="146050" cy="2755899"/>
            </a:xfrm>
            <a:custGeom>
              <a:avLst/>
              <a:gdLst>
                <a:gd name="connsiteX0" fmla="*/ 0 w 178878"/>
                <a:gd name="connsiteY0" fmla="*/ 0 h 2763772"/>
                <a:gd name="connsiteX1" fmla="*/ 8944 w 178878"/>
                <a:gd name="connsiteY1" fmla="*/ 2763772 h 2763772"/>
                <a:gd name="connsiteX2" fmla="*/ 178878 w 178878"/>
                <a:gd name="connsiteY2" fmla="*/ 2763772 h 2763772"/>
                <a:gd name="connsiteX3" fmla="*/ 178878 w 178878"/>
                <a:gd name="connsiteY3" fmla="*/ 196774 h 2763772"/>
                <a:gd name="connsiteX4" fmla="*/ 0 w 178878"/>
                <a:gd name="connsiteY4" fmla="*/ 0 h 276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8" h="2763772">
                  <a:moveTo>
                    <a:pt x="0" y="0"/>
                  </a:moveTo>
                  <a:cubicBezTo>
                    <a:pt x="2981" y="921257"/>
                    <a:pt x="8944" y="2763772"/>
                    <a:pt x="8944" y="2763772"/>
                  </a:cubicBezTo>
                  <a:lnTo>
                    <a:pt x="178878" y="2763772"/>
                  </a:lnTo>
                  <a:lnTo>
                    <a:pt x="178878" y="196774"/>
                  </a:lnTo>
                  <a:lnTo>
                    <a:pt x="0" y="0"/>
                  </a:lnTo>
                  <a:close/>
                </a:path>
              </a:pathLst>
            </a:custGeom>
            <a:gradFill flip="none" rotWithShape="1">
              <a:gsLst>
                <a:gs pos="0">
                  <a:schemeClr val="tx2">
                    <a:lumMod val="25000"/>
                  </a:schemeClr>
                </a:gs>
                <a:gs pos="100000">
                  <a:schemeClr val="tx2">
                    <a:lumMod val="75000"/>
                  </a:schemeClr>
                </a:gs>
              </a:gsLst>
              <a:path path="circle">
                <a:fillToRect l="100000" t="100000"/>
              </a:path>
              <a:tileRect r="-100000" b="-100000"/>
            </a:gradFill>
            <a:ln>
              <a:solidFill>
                <a:srgbClr val="0D0D0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22562" name="TextBox 61"/>
            <p:cNvSpPr txBox="1">
              <a:spLocks noChangeArrowheads="1"/>
            </p:cNvSpPr>
            <p:nvPr/>
          </p:nvSpPr>
          <p:spPr bwMode="auto">
            <a:xfrm>
              <a:off x="4753109" y="4844247"/>
              <a:ext cx="1203374" cy="584776"/>
            </a:xfrm>
            <a:prstGeom prst="rect">
              <a:avLst/>
            </a:prstGeom>
            <a:noFill/>
            <a:ln w="9525">
              <a:noFill/>
              <a:miter lim="800000"/>
              <a:headEnd/>
              <a:tailEnd/>
            </a:ln>
          </p:spPr>
          <p:txBody>
            <a:bodyPr wrap="none">
              <a:spAutoFit/>
            </a:bodyPr>
            <a:lstStyle/>
            <a:p>
              <a:pPr algn="ctr" defTabSz="457200"/>
              <a:r>
                <a:rPr lang="en-US" sz="1600">
                  <a:solidFill>
                    <a:prstClr val="white"/>
                  </a:solidFill>
                  <a:latin typeface="Cambria" pitchFamily="-65" charset="0"/>
                  <a:ea typeface="ＭＳ Ｐゴシック" pitchFamily="-65" charset="-128"/>
                  <a:cs typeface="+mn-cs"/>
                </a:rPr>
                <a:t>Natural Gas</a:t>
              </a:r>
            </a:p>
            <a:p>
              <a:pPr algn="ctr" defTabSz="457200"/>
              <a:r>
                <a:rPr lang="en-US" sz="1600">
                  <a:solidFill>
                    <a:prstClr val="white"/>
                  </a:solidFill>
                  <a:latin typeface="Cambria" pitchFamily="-65" charset="0"/>
                  <a:ea typeface="ＭＳ Ｐゴシック" pitchFamily="-65" charset="-128"/>
                  <a:cs typeface="+mn-cs"/>
                </a:rPr>
                <a:t>3%</a:t>
              </a:r>
            </a:p>
          </p:txBody>
        </p:sp>
        <p:cxnSp>
          <p:nvCxnSpPr>
            <p:cNvPr id="22563" name="Straight Connector 71"/>
            <p:cNvCxnSpPr>
              <a:cxnSpLocks noChangeShapeType="1"/>
              <a:endCxn id="22562" idx="0"/>
            </p:cNvCxnSpPr>
            <p:nvPr/>
          </p:nvCxnSpPr>
          <p:spPr bwMode="auto">
            <a:xfrm rot="16200000" flipH="1">
              <a:off x="5080944" y="4570395"/>
              <a:ext cx="534714" cy="12989"/>
            </a:xfrm>
            <a:prstGeom prst="line">
              <a:avLst/>
            </a:prstGeom>
            <a:noFill/>
            <a:ln w="6350">
              <a:solidFill>
                <a:srgbClr val="C4BD97"/>
              </a:solidFill>
              <a:round/>
              <a:headEnd/>
              <a:tailEnd/>
            </a:ln>
          </p:spPr>
        </p:cxnSp>
      </p:grpSp>
      <p:grpSp>
        <p:nvGrpSpPr>
          <p:cNvPr id="3" name="Group 88"/>
          <p:cNvGrpSpPr>
            <a:grpSpLocks/>
          </p:cNvGrpSpPr>
          <p:nvPr/>
        </p:nvGrpSpPr>
        <p:grpSpPr bwMode="auto">
          <a:xfrm>
            <a:off x="5480050" y="1574800"/>
            <a:ext cx="1300163" cy="3676650"/>
            <a:chOff x="5419876" y="1752600"/>
            <a:chExt cx="1300149" cy="3676423"/>
          </a:xfrm>
        </p:grpSpPr>
        <p:sp>
          <p:nvSpPr>
            <p:cNvPr id="45" name="Freeform 44"/>
            <p:cNvSpPr/>
            <p:nvPr/>
          </p:nvSpPr>
          <p:spPr>
            <a:xfrm>
              <a:off x="5419876" y="1752600"/>
              <a:ext cx="158997" cy="2559437"/>
            </a:xfrm>
            <a:custGeom>
              <a:avLst/>
              <a:gdLst>
                <a:gd name="connsiteX0" fmla="*/ 0 w 160989"/>
                <a:gd name="connsiteY0" fmla="*/ 2566999 h 2575943"/>
                <a:gd name="connsiteX1" fmla="*/ 160989 w 160989"/>
                <a:gd name="connsiteY1" fmla="*/ 2575943 h 2575943"/>
                <a:gd name="connsiteX2" fmla="*/ 152046 w 160989"/>
                <a:gd name="connsiteY2" fmla="*/ 160997 h 2575943"/>
                <a:gd name="connsiteX3" fmla="*/ 0 w 160989"/>
                <a:gd name="connsiteY3" fmla="*/ 0 h 2575943"/>
                <a:gd name="connsiteX4" fmla="*/ 0 w 160989"/>
                <a:gd name="connsiteY4" fmla="*/ 2566999 h 257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89" h="2575943">
                  <a:moveTo>
                    <a:pt x="0" y="2566999"/>
                  </a:moveTo>
                  <a:lnTo>
                    <a:pt x="160989" y="2575943"/>
                  </a:lnTo>
                  <a:lnTo>
                    <a:pt x="152046" y="160997"/>
                  </a:lnTo>
                  <a:lnTo>
                    <a:pt x="0" y="0"/>
                  </a:lnTo>
                  <a:lnTo>
                    <a:pt x="0" y="2566999"/>
                  </a:lnTo>
                  <a:close/>
                </a:path>
              </a:pathLst>
            </a:custGeom>
            <a:gradFill flip="none" rotWithShape="1">
              <a:gsLst>
                <a:gs pos="0">
                  <a:schemeClr val="tx1">
                    <a:lumMod val="50000"/>
                  </a:schemeClr>
                </a:gs>
                <a:gs pos="100000">
                  <a:schemeClr val="tx1">
                    <a:lumMod val="85000"/>
                  </a:schemeClr>
                </a:gs>
              </a:gsLst>
              <a:path path="circle">
                <a:fillToRect l="100000" t="100000"/>
              </a:path>
              <a:tileRect r="-100000" b="-100000"/>
            </a:gradFill>
            <a:ln>
              <a:solidFill>
                <a:srgbClr val="0D0D0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22557" name="TextBox 62"/>
            <p:cNvSpPr txBox="1">
              <a:spLocks noChangeArrowheads="1"/>
            </p:cNvSpPr>
            <p:nvPr/>
          </p:nvSpPr>
          <p:spPr bwMode="auto">
            <a:xfrm>
              <a:off x="6060970" y="4844247"/>
              <a:ext cx="659055" cy="584776"/>
            </a:xfrm>
            <a:prstGeom prst="rect">
              <a:avLst/>
            </a:prstGeom>
            <a:noFill/>
            <a:ln w="9525">
              <a:noFill/>
              <a:miter lim="800000"/>
              <a:headEnd/>
              <a:tailEnd/>
            </a:ln>
          </p:spPr>
          <p:txBody>
            <a:bodyPr wrap="none">
              <a:spAutoFit/>
            </a:bodyPr>
            <a:lstStyle/>
            <a:p>
              <a:pPr algn="ctr" defTabSz="457200"/>
              <a:r>
                <a:rPr lang="en-US" sz="1600">
                  <a:solidFill>
                    <a:prstClr val="white"/>
                  </a:solidFill>
                  <a:latin typeface="Cambria" pitchFamily="-65" charset="0"/>
                  <a:ea typeface="ＭＳ Ｐゴシック" pitchFamily="-65" charset="-128"/>
                  <a:cs typeface="+mn-cs"/>
                </a:rPr>
                <a:t>Wind</a:t>
              </a:r>
            </a:p>
            <a:p>
              <a:pPr algn="ctr" defTabSz="457200"/>
              <a:r>
                <a:rPr lang="en-US" sz="1600">
                  <a:solidFill>
                    <a:prstClr val="white"/>
                  </a:solidFill>
                  <a:latin typeface="Cambria" pitchFamily="-65" charset="0"/>
                  <a:ea typeface="ＭＳ Ｐゴシック" pitchFamily="-65" charset="-128"/>
                  <a:cs typeface="+mn-cs"/>
                </a:rPr>
                <a:t>2%</a:t>
              </a:r>
            </a:p>
          </p:txBody>
        </p:sp>
        <p:cxnSp>
          <p:nvCxnSpPr>
            <p:cNvPr id="77" name="Straight Connector 76"/>
            <p:cNvCxnSpPr>
              <a:endCxn id="22557" idx="0"/>
            </p:cNvCxnSpPr>
            <p:nvPr/>
          </p:nvCxnSpPr>
          <p:spPr>
            <a:xfrm>
              <a:off x="5494488" y="4309905"/>
              <a:ext cx="895340" cy="534954"/>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 name="Group 89"/>
          <p:cNvGrpSpPr>
            <a:grpSpLocks/>
          </p:cNvGrpSpPr>
          <p:nvPr/>
        </p:nvGrpSpPr>
        <p:grpSpPr bwMode="auto">
          <a:xfrm>
            <a:off x="5632450" y="1698625"/>
            <a:ext cx="2863850" cy="3552825"/>
            <a:chOff x="5571920" y="1876755"/>
            <a:chExt cx="2865125" cy="3552268"/>
          </a:xfrm>
        </p:grpSpPr>
        <p:sp>
          <p:nvSpPr>
            <p:cNvPr id="50" name="Freeform 49"/>
            <p:cNvSpPr/>
            <p:nvPr/>
          </p:nvSpPr>
          <p:spPr>
            <a:xfrm>
              <a:off x="5571920" y="1876755"/>
              <a:ext cx="311289" cy="2431669"/>
            </a:xfrm>
            <a:custGeom>
              <a:avLst/>
              <a:gdLst>
                <a:gd name="connsiteX0" fmla="*/ 0 w 311150"/>
                <a:gd name="connsiteY0" fmla="*/ 0 h 2432050"/>
                <a:gd name="connsiteX1" fmla="*/ 6350 w 311150"/>
                <a:gd name="connsiteY1" fmla="*/ 2432050 h 2432050"/>
                <a:gd name="connsiteX2" fmla="*/ 44450 w 311150"/>
                <a:gd name="connsiteY2" fmla="*/ 2432050 h 2432050"/>
                <a:gd name="connsiteX3" fmla="*/ 44450 w 311150"/>
                <a:gd name="connsiteY3" fmla="*/ 330200 h 2432050"/>
                <a:gd name="connsiteX4" fmla="*/ 311150 w 311150"/>
                <a:gd name="connsiteY4" fmla="*/ 330200 h 2432050"/>
                <a:gd name="connsiteX5" fmla="*/ 0 w 311150"/>
                <a:gd name="connsiteY5" fmla="*/ 0 h 243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50" h="2432050">
                  <a:moveTo>
                    <a:pt x="0" y="0"/>
                  </a:moveTo>
                  <a:cubicBezTo>
                    <a:pt x="2117" y="810683"/>
                    <a:pt x="6350" y="2432050"/>
                    <a:pt x="6350" y="2432050"/>
                  </a:cubicBezTo>
                  <a:lnTo>
                    <a:pt x="44450" y="2432050"/>
                  </a:lnTo>
                  <a:lnTo>
                    <a:pt x="44450" y="330200"/>
                  </a:lnTo>
                  <a:lnTo>
                    <a:pt x="311150" y="330200"/>
                  </a:lnTo>
                  <a:lnTo>
                    <a:pt x="0" y="0"/>
                  </a:lnTo>
                  <a:close/>
                </a:path>
              </a:pathLst>
            </a:custGeom>
            <a:solidFill>
              <a:srgbClr val="77933C"/>
            </a:solidFill>
            <a:ln>
              <a:solidFill>
                <a:srgbClr val="0D0D0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22552" name="TextBox 63"/>
            <p:cNvSpPr txBox="1">
              <a:spLocks noChangeArrowheads="1"/>
            </p:cNvSpPr>
            <p:nvPr/>
          </p:nvSpPr>
          <p:spPr bwMode="auto">
            <a:xfrm>
              <a:off x="6743753" y="4844247"/>
              <a:ext cx="1693292" cy="584776"/>
            </a:xfrm>
            <a:prstGeom prst="rect">
              <a:avLst/>
            </a:prstGeom>
            <a:noFill/>
            <a:ln w="9525">
              <a:noFill/>
              <a:miter lim="800000"/>
              <a:headEnd/>
              <a:tailEnd/>
            </a:ln>
          </p:spPr>
          <p:txBody>
            <a:bodyPr wrap="none">
              <a:spAutoFit/>
            </a:bodyPr>
            <a:lstStyle/>
            <a:p>
              <a:pPr algn="ctr" defTabSz="457200"/>
              <a:r>
                <a:rPr lang="en-US" sz="1600">
                  <a:solidFill>
                    <a:prstClr val="white"/>
                  </a:solidFill>
                  <a:latin typeface="Cambria" pitchFamily="-65" charset="0"/>
                  <a:ea typeface="ＭＳ Ｐゴシック" pitchFamily="-65" charset="-128"/>
                  <a:cs typeface="+mn-cs"/>
                </a:rPr>
                <a:t>Other Renewable</a:t>
              </a:r>
            </a:p>
            <a:p>
              <a:pPr algn="ctr" defTabSz="457200"/>
              <a:r>
                <a:rPr lang="en-US" sz="1600">
                  <a:solidFill>
                    <a:prstClr val="white"/>
                  </a:solidFill>
                  <a:latin typeface="Cambria" pitchFamily="-65" charset="0"/>
                  <a:ea typeface="ＭＳ Ｐゴシック" pitchFamily="-65" charset="-128"/>
                  <a:cs typeface="+mn-cs"/>
                </a:rPr>
                <a:t>&lt;1%</a:t>
              </a:r>
            </a:p>
          </p:txBody>
        </p:sp>
        <p:cxnSp>
          <p:nvCxnSpPr>
            <p:cNvPr id="79" name="Straight Connector 78"/>
            <p:cNvCxnSpPr>
              <a:stCxn id="13" idx="8"/>
              <a:endCxn id="22552" idx="0"/>
            </p:cNvCxnSpPr>
            <p:nvPr/>
          </p:nvCxnSpPr>
          <p:spPr>
            <a:xfrm>
              <a:off x="5616390" y="4311598"/>
              <a:ext cx="1974142" cy="533316"/>
            </a:xfrm>
            <a:prstGeom prst="line">
              <a:avLst/>
            </a:prstGeom>
            <a:ln w="63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91" name="TextBox 90"/>
          <p:cNvSpPr txBox="1">
            <a:spLocks noChangeArrowheads="1"/>
          </p:cNvSpPr>
          <p:nvPr/>
        </p:nvSpPr>
        <p:spPr bwMode="auto">
          <a:xfrm>
            <a:off x="627063" y="1006475"/>
            <a:ext cx="2820987" cy="1570038"/>
          </a:xfrm>
          <a:prstGeom prst="rect">
            <a:avLst/>
          </a:prstGeom>
          <a:noFill/>
          <a:ln w="9525">
            <a:noFill/>
            <a:miter lim="800000"/>
            <a:headEnd/>
            <a:tailEnd/>
          </a:ln>
        </p:spPr>
        <p:txBody>
          <a:bodyPr>
            <a:spAutoFit/>
          </a:bodyPr>
          <a:lstStyle/>
          <a:p>
            <a:pPr algn="ctr" defTabSz="457200"/>
            <a:r>
              <a:rPr lang="en-US" sz="2400">
                <a:solidFill>
                  <a:prstClr val="white"/>
                </a:solidFill>
                <a:latin typeface="Cambria" pitchFamily="-65" charset="0"/>
                <a:ea typeface="ＭＳ Ｐゴシック" pitchFamily="-65" charset="-128"/>
                <a:cs typeface="+mn-cs"/>
              </a:rPr>
              <a:t>So, what are the sources of </a:t>
            </a:r>
          </a:p>
          <a:p>
            <a:pPr algn="ctr" defTabSz="457200"/>
            <a:r>
              <a:rPr lang="en-US" sz="2400">
                <a:solidFill>
                  <a:prstClr val="white"/>
                </a:solidFill>
                <a:latin typeface="Cambria" pitchFamily="-65" charset="0"/>
                <a:ea typeface="ＭＳ Ｐゴシック" pitchFamily="-65" charset="-128"/>
                <a:cs typeface="+mn-cs"/>
              </a:rPr>
              <a:t>Idaho’s energy for electricity?</a:t>
            </a:r>
          </a:p>
        </p:txBody>
      </p:sp>
      <p:sp>
        <p:nvSpPr>
          <p:cNvPr id="92" name="TextBox 91"/>
          <p:cNvSpPr txBox="1">
            <a:spLocks noChangeArrowheads="1"/>
          </p:cNvSpPr>
          <p:nvPr/>
        </p:nvSpPr>
        <p:spPr bwMode="auto">
          <a:xfrm>
            <a:off x="5753100" y="2206625"/>
            <a:ext cx="2308225" cy="969963"/>
          </a:xfrm>
          <a:prstGeom prst="rect">
            <a:avLst/>
          </a:prstGeom>
          <a:noFill/>
          <a:ln w="9525">
            <a:noFill/>
            <a:miter lim="800000"/>
            <a:headEnd/>
            <a:tailEnd/>
          </a:ln>
        </p:spPr>
        <p:txBody>
          <a:bodyPr>
            <a:spAutoFit/>
          </a:bodyPr>
          <a:lstStyle/>
          <a:p>
            <a:pPr algn="ctr" defTabSz="457200"/>
            <a:r>
              <a:rPr lang="en-US" sz="1900">
                <a:solidFill>
                  <a:prstClr val="white"/>
                </a:solidFill>
                <a:latin typeface="Cambria" pitchFamily="-65" charset="0"/>
                <a:ea typeface="ＭＳ Ｐゴシック" pitchFamily="-65" charset="-128"/>
                <a:cs typeface="+mn-cs"/>
              </a:rPr>
              <a:t>Or, how do we </a:t>
            </a:r>
          </a:p>
          <a:p>
            <a:pPr algn="ctr" defTabSz="457200"/>
            <a:r>
              <a:rPr lang="en-US" sz="1900">
                <a:solidFill>
                  <a:prstClr val="white"/>
                </a:solidFill>
                <a:latin typeface="Cambria" pitchFamily="-65" charset="0"/>
                <a:ea typeface="ＭＳ Ｐゴシック" pitchFamily="-65" charset="-128"/>
                <a:cs typeface="+mn-cs"/>
              </a:rPr>
              <a:t>power our homes &amp; businesses in Idaho?</a:t>
            </a:r>
          </a:p>
        </p:txBody>
      </p:sp>
      <p:sp>
        <p:nvSpPr>
          <p:cNvPr id="93" name="TextBox 92"/>
          <p:cNvSpPr txBox="1">
            <a:spLocks noChangeArrowheads="1"/>
          </p:cNvSpPr>
          <p:nvPr/>
        </p:nvSpPr>
        <p:spPr bwMode="auto">
          <a:xfrm>
            <a:off x="1646238" y="5516563"/>
            <a:ext cx="5983287" cy="830262"/>
          </a:xfrm>
          <a:prstGeom prst="rect">
            <a:avLst/>
          </a:prstGeom>
          <a:noFill/>
          <a:ln w="9525">
            <a:noFill/>
            <a:miter lim="800000"/>
            <a:headEnd/>
            <a:tailEnd/>
          </a:ln>
        </p:spPr>
        <p:txBody>
          <a:bodyPr>
            <a:spAutoFit/>
          </a:bodyPr>
          <a:lstStyle/>
          <a:p>
            <a:pPr algn="ctr" defTabSz="457200"/>
            <a:r>
              <a:rPr lang="en-US" sz="2400">
                <a:solidFill>
                  <a:prstClr val="white"/>
                </a:solidFill>
                <a:latin typeface="Cambria" pitchFamily="-65" charset="0"/>
                <a:ea typeface="ＭＳ Ｐゴシック" pitchFamily="-65" charset="-128"/>
                <a:cs typeface="+mn-cs"/>
              </a:rPr>
              <a:t>How do federal subsidies add up</a:t>
            </a:r>
          </a:p>
          <a:p>
            <a:pPr algn="ctr" defTabSz="457200"/>
            <a:r>
              <a:rPr lang="en-US" sz="2400">
                <a:solidFill>
                  <a:prstClr val="white"/>
                </a:solidFill>
                <a:latin typeface="Cambria" pitchFamily="-65" charset="0"/>
                <a:ea typeface="ＭＳ Ｐゴシック" pitchFamily="-65" charset="-128"/>
                <a:cs typeface="+mn-cs"/>
              </a:rPr>
              <a:t>for our country’s energy mix?</a:t>
            </a:r>
          </a:p>
        </p:txBody>
      </p:sp>
      <p:grpSp>
        <p:nvGrpSpPr>
          <p:cNvPr id="5" name="Group 46"/>
          <p:cNvGrpSpPr>
            <a:grpSpLocks/>
          </p:cNvGrpSpPr>
          <p:nvPr/>
        </p:nvGrpSpPr>
        <p:grpSpPr bwMode="auto">
          <a:xfrm>
            <a:off x="3086100" y="673100"/>
            <a:ext cx="2266950" cy="4587875"/>
            <a:chOff x="3085863" y="673100"/>
            <a:chExt cx="2267187" cy="4587892"/>
          </a:xfrm>
        </p:grpSpPr>
        <p:sp>
          <p:nvSpPr>
            <p:cNvPr id="22546" name="TextBox 60"/>
            <p:cNvSpPr txBox="1">
              <a:spLocks noChangeArrowheads="1"/>
            </p:cNvSpPr>
            <p:nvPr/>
          </p:nvSpPr>
          <p:spPr bwMode="auto">
            <a:xfrm>
              <a:off x="3085863" y="4676216"/>
              <a:ext cx="1747393" cy="584776"/>
            </a:xfrm>
            <a:prstGeom prst="rect">
              <a:avLst/>
            </a:prstGeom>
            <a:noFill/>
            <a:ln w="9525">
              <a:noFill/>
              <a:miter lim="800000"/>
              <a:headEnd/>
              <a:tailEnd/>
            </a:ln>
          </p:spPr>
          <p:txBody>
            <a:bodyPr wrap="none">
              <a:spAutoFit/>
            </a:bodyPr>
            <a:lstStyle/>
            <a:p>
              <a:pPr algn="ctr" defTabSz="457200"/>
              <a:r>
                <a:rPr lang="en-US" sz="1600">
                  <a:solidFill>
                    <a:prstClr val="white"/>
                  </a:solidFill>
                  <a:latin typeface="Cambria" pitchFamily="-65" charset="0"/>
                  <a:ea typeface="ＭＳ Ｐゴシック" pitchFamily="-65" charset="-128"/>
                  <a:cs typeface="+mn-cs"/>
                </a:rPr>
                <a:t>Traditional Hydro</a:t>
              </a:r>
            </a:p>
            <a:p>
              <a:pPr algn="ctr" defTabSz="457200"/>
              <a:r>
                <a:rPr lang="en-US" sz="1600">
                  <a:solidFill>
                    <a:prstClr val="white"/>
                  </a:solidFill>
                  <a:latin typeface="Cambria" pitchFamily="-65" charset="0"/>
                  <a:ea typeface="ＭＳ Ｐゴシック" pitchFamily="-65" charset="-128"/>
                  <a:cs typeface="+mn-cs"/>
                </a:rPr>
                <a:t>46%</a:t>
              </a:r>
            </a:p>
          </p:txBody>
        </p:sp>
        <p:cxnSp>
          <p:nvCxnSpPr>
            <p:cNvPr id="22547" name="Straight Connector 74"/>
            <p:cNvCxnSpPr>
              <a:cxnSpLocks noChangeShapeType="1"/>
              <a:endCxn id="22546" idx="0"/>
            </p:cNvCxnSpPr>
            <p:nvPr/>
          </p:nvCxnSpPr>
          <p:spPr bwMode="auto">
            <a:xfrm rot="10800000" flipV="1">
              <a:off x="3959560" y="4095752"/>
              <a:ext cx="910886" cy="580463"/>
            </a:xfrm>
            <a:prstGeom prst="line">
              <a:avLst/>
            </a:prstGeom>
            <a:noFill/>
            <a:ln w="6350">
              <a:solidFill>
                <a:srgbClr val="0000FF"/>
              </a:solidFill>
              <a:round/>
              <a:headEnd/>
              <a:tailEnd/>
            </a:ln>
          </p:spPr>
        </p:cxnSp>
        <p:sp>
          <p:nvSpPr>
            <p:cNvPr id="32" name="Freeform 31"/>
            <p:cNvSpPr/>
            <p:nvPr/>
          </p:nvSpPr>
          <p:spPr>
            <a:xfrm>
              <a:off x="4527550" y="673100"/>
              <a:ext cx="825500" cy="3467100"/>
            </a:xfrm>
            <a:custGeom>
              <a:avLst/>
              <a:gdLst>
                <a:gd name="connsiteX0" fmla="*/ 0 w 825500"/>
                <a:gd name="connsiteY0" fmla="*/ 76200 h 3467100"/>
                <a:gd name="connsiteX1" fmla="*/ 57150 w 825500"/>
                <a:gd name="connsiteY1" fmla="*/ 3467100 h 3467100"/>
                <a:gd name="connsiteX2" fmla="*/ 819150 w 825500"/>
                <a:gd name="connsiteY2" fmla="*/ 3454400 h 3467100"/>
                <a:gd name="connsiteX3" fmla="*/ 825500 w 825500"/>
                <a:gd name="connsiteY3" fmla="*/ 749300 h 3467100"/>
                <a:gd name="connsiteX4" fmla="*/ 82550 w 825500"/>
                <a:gd name="connsiteY4" fmla="*/ 0 h 3467100"/>
                <a:gd name="connsiteX5" fmla="*/ 0 w 825500"/>
                <a:gd name="connsiteY5" fmla="*/ 7620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500" h="3467100">
                  <a:moveTo>
                    <a:pt x="0" y="76200"/>
                  </a:moveTo>
                  <a:lnTo>
                    <a:pt x="57150" y="3467100"/>
                  </a:lnTo>
                  <a:lnTo>
                    <a:pt x="819150" y="3454400"/>
                  </a:lnTo>
                  <a:cubicBezTo>
                    <a:pt x="821267" y="2552700"/>
                    <a:pt x="825500" y="749300"/>
                    <a:pt x="825500" y="749300"/>
                  </a:cubicBezTo>
                  <a:lnTo>
                    <a:pt x="82550" y="0"/>
                  </a:lnTo>
                  <a:lnTo>
                    <a:pt x="0" y="76200"/>
                  </a:lnTo>
                  <a:close/>
                </a:path>
              </a:pathLst>
            </a:custGeom>
            <a:gradFill flip="none" rotWithShape="1">
              <a:gsLst>
                <a:gs pos="0">
                  <a:schemeClr val="bg2">
                    <a:lumMod val="50000"/>
                  </a:schemeClr>
                </a:gs>
                <a:gs pos="100000">
                  <a:srgbClr val="0000FF"/>
                </a:gs>
              </a:gsLst>
              <a:path path="circle">
                <a:fillToRect l="100000" t="100000"/>
              </a:path>
              <a:tileRect r="-100000" b="-100000"/>
            </a:gra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grpSp>
      <p:grpSp>
        <p:nvGrpSpPr>
          <p:cNvPr id="6" name="Group 43"/>
          <p:cNvGrpSpPr>
            <a:grpSpLocks/>
          </p:cNvGrpSpPr>
          <p:nvPr/>
        </p:nvGrpSpPr>
        <p:grpSpPr bwMode="auto">
          <a:xfrm>
            <a:off x="1512888" y="806450"/>
            <a:ext cx="2976562" cy="4460875"/>
            <a:chOff x="1512808" y="806450"/>
            <a:chExt cx="2976642" cy="4460404"/>
          </a:xfrm>
        </p:grpSpPr>
        <p:sp>
          <p:nvSpPr>
            <p:cNvPr id="22543" name="TextBox 58"/>
            <p:cNvSpPr txBox="1">
              <a:spLocks noChangeArrowheads="1"/>
            </p:cNvSpPr>
            <p:nvPr/>
          </p:nvSpPr>
          <p:spPr bwMode="auto">
            <a:xfrm>
              <a:off x="1512808" y="4682078"/>
              <a:ext cx="594434" cy="584776"/>
            </a:xfrm>
            <a:prstGeom prst="rect">
              <a:avLst/>
            </a:prstGeom>
            <a:noFill/>
            <a:ln w="9525">
              <a:noFill/>
              <a:miter lim="800000"/>
              <a:headEnd/>
              <a:tailEnd/>
            </a:ln>
          </p:spPr>
          <p:txBody>
            <a:bodyPr wrap="none">
              <a:spAutoFit/>
            </a:bodyPr>
            <a:lstStyle/>
            <a:p>
              <a:pPr algn="ctr" defTabSz="457200"/>
              <a:r>
                <a:rPr lang="en-US" sz="1600">
                  <a:solidFill>
                    <a:prstClr val="white"/>
                  </a:solidFill>
                  <a:latin typeface="Cambria" pitchFamily="-65" charset="0"/>
                  <a:ea typeface="ＭＳ Ｐゴシック" pitchFamily="-65" charset="-128"/>
                  <a:cs typeface="+mn-cs"/>
                </a:rPr>
                <a:t>Coal</a:t>
              </a:r>
            </a:p>
            <a:p>
              <a:pPr algn="ctr" defTabSz="457200"/>
              <a:r>
                <a:rPr lang="en-US" sz="1600">
                  <a:solidFill>
                    <a:prstClr val="white"/>
                  </a:solidFill>
                  <a:latin typeface="Cambria" pitchFamily="-65" charset="0"/>
                  <a:ea typeface="ＭＳ Ｐゴシック" pitchFamily="-65" charset="-128"/>
                  <a:cs typeface="+mn-cs"/>
                </a:rPr>
                <a:t>47%</a:t>
              </a:r>
            </a:p>
          </p:txBody>
        </p:sp>
        <p:cxnSp>
          <p:nvCxnSpPr>
            <p:cNvPr id="22544" name="Straight Connector 65"/>
            <p:cNvCxnSpPr>
              <a:cxnSpLocks noChangeShapeType="1"/>
              <a:endCxn id="22543" idx="0"/>
            </p:cNvCxnSpPr>
            <p:nvPr/>
          </p:nvCxnSpPr>
          <p:spPr bwMode="auto">
            <a:xfrm rot="10800000" flipV="1">
              <a:off x="1810025" y="4133850"/>
              <a:ext cx="1938588" cy="548228"/>
            </a:xfrm>
            <a:prstGeom prst="line">
              <a:avLst/>
            </a:prstGeom>
            <a:noFill/>
            <a:ln w="6350">
              <a:solidFill>
                <a:schemeClr val="bg1"/>
              </a:solidFill>
              <a:round/>
              <a:headEnd/>
              <a:tailEnd/>
            </a:ln>
          </p:spPr>
        </p:cxnSp>
        <p:sp>
          <p:nvSpPr>
            <p:cNvPr id="34" name="Freeform 33"/>
            <p:cNvSpPr>
              <a:spLocks noChangeArrowheads="1"/>
            </p:cNvSpPr>
            <p:nvPr/>
          </p:nvSpPr>
          <p:spPr bwMode="auto">
            <a:xfrm>
              <a:off x="3270217" y="806450"/>
              <a:ext cx="1219233" cy="3333398"/>
            </a:xfrm>
            <a:custGeom>
              <a:avLst/>
              <a:gdLst>
                <a:gd name="T0" fmla="*/ 501664 w 1219200"/>
                <a:gd name="T1" fmla="*/ 6349 h 3333750"/>
                <a:gd name="T2" fmla="*/ 501664 w 1219200"/>
                <a:gd name="T3" fmla="*/ 711125 h 3333750"/>
                <a:gd name="T4" fmla="*/ 0 w 1219200"/>
                <a:gd name="T5" fmla="*/ 1200023 h 3333750"/>
                <a:gd name="T6" fmla="*/ 298458 w 1219200"/>
                <a:gd name="T7" fmla="*/ 1212722 h 3333750"/>
                <a:gd name="T8" fmla="*/ 304808 w 1219200"/>
                <a:gd name="T9" fmla="*/ 3333398 h 3333750"/>
                <a:gd name="T10" fmla="*/ 1219233 w 1219200"/>
                <a:gd name="T11" fmla="*/ 3327049 h 3333750"/>
                <a:gd name="T12" fmla="*/ 1181132 w 1219200"/>
                <a:gd name="T13" fmla="*/ 19048 h 3333750"/>
                <a:gd name="T14" fmla="*/ 819172 w 1219200"/>
                <a:gd name="T15" fmla="*/ 393658 h 3333750"/>
                <a:gd name="T16" fmla="*/ 819172 w 1219200"/>
                <a:gd name="T17" fmla="*/ 0 h 3333750"/>
                <a:gd name="T18" fmla="*/ 501664 w 1219200"/>
                <a:gd name="T19" fmla="*/ 6349 h 33337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9200"/>
                <a:gd name="T31" fmla="*/ 0 h 3333750"/>
                <a:gd name="T32" fmla="*/ 1219200 w 1219200"/>
                <a:gd name="T33" fmla="*/ 3333750 h 33337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9200" h="3333750">
                  <a:moveTo>
                    <a:pt x="501650" y="6350"/>
                  </a:moveTo>
                  <a:lnTo>
                    <a:pt x="501650" y="711200"/>
                  </a:lnTo>
                  <a:lnTo>
                    <a:pt x="0" y="1200150"/>
                  </a:lnTo>
                  <a:lnTo>
                    <a:pt x="298450" y="1212850"/>
                  </a:lnTo>
                  <a:cubicBezTo>
                    <a:pt x="300567" y="1919817"/>
                    <a:pt x="304800" y="3333750"/>
                    <a:pt x="304800" y="3333750"/>
                  </a:cubicBezTo>
                  <a:lnTo>
                    <a:pt x="1219200" y="3327400"/>
                  </a:lnTo>
                  <a:lnTo>
                    <a:pt x="1181100" y="19050"/>
                  </a:lnTo>
                  <a:lnTo>
                    <a:pt x="819150" y="393700"/>
                  </a:lnTo>
                  <a:lnTo>
                    <a:pt x="819150" y="0"/>
                  </a:lnTo>
                  <a:lnTo>
                    <a:pt x="501650" y="6350"/>
                  </a:lnTo>
                  <a:close/>
                </a:path>
              </a:pathLst>
            </a:custGeom>
            <a:gradFill rotWithShape="1">
              <a:gsLst>
                <a:gs pos="0">
                  <a:srgbClr val="A6A6A6"/>
                </a:gs>
                <a:gs pos="100000">
                  <a:srgbClr val="0D0D0D"/>
                </a:gs>
              </a:gsLst>
              <a:lin ang="5400000"/>
            </a:gradFill>
            <a:ln w="9525">
              <a:solidFill>
                <a:schemeClr val="bg1"/>
              </a:solid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grpSp>
      <p:grpSp>
        <p:nvGrpSpPr>
          <p:cNvPr id="7" name="Group 45"/>
          <p:cNvGrpSpPr>
            <a:grpSpLocks/>
          </p:cNvGrpSpPr>
          <p:nvPr/>
        </p:nvGrpSpPr>
        <p:grpSpPr bwMode="auto">
          <a:xfrm>
            <a:off x="2205038" y="742950"/>
            <a:ext cx="2373312" cy="4514850"/>
            <a:chOff x="2205555" y="742950"/>
            <a:chExt cx="2372795" cy="4515111"/>
          </a:xfrm>
        </p:grpSpPr>
        <p:sp>
          <p:nvSpPr>
            <p:cNvPr id="22540" name="TextBox 59"/>
            <p:cNvSpPr txBox="1">
              <a:spLocks noChangeArrowheads="1"/>
            </p:cNvSpPr>
            <p:nvPr/>
          </p:nvSpPr>
          <p:spPr bwMode="auto">
            <a:xfrm>
              <a:off x="2205555" y="4673285"/>
              <a:ext cx="877163" cy="584776"/>
            </a:xfrm>
            <a:prstGeom prst="rect">
              <a:avLst/>
            </a:prstGeom>
            <a:noFill/>
            <a:ln w="9525">
              <a:noFill/>
              <a:miter lim="800000"/>
              <a:headEnd/>
              <a:tailEnd/>
            </a:ln>
          </p:spPr>
          <p:txBody>
            <a:bodyPr wrap="none">
              <a:spAutoFit/>
            </a:bodyPr>
            <a:lstStyle/>
            <a:p>
              <a:pPr algn="ctr" defTabSz="457200"/>
              <a:r>
                <a:rPr lang="en-US" sz="1600">
                  <a:solidFill>
                    <a:prstClr val="white"/>
                  </a:solidFill>
                  <a:latin typeface="Cambria" pitchFamily="-65" charset="0"/>
                  <a:ea typeface="ＭＳ Ｐゴシック" pitchFamily="-65" charset="-128"/>
                  <a:cs typeface="+mn-cs"/>
                </a:rPr>
                <a:t>Nuclear</a:t>
              </a:r>
            </a:p>
            <a:p>
              <a:pPr algn="ctr" defTabSz="457200"/>
              <a:r>
                <a:rPr lang="en-US" sz="1600">
                  <a:solidFill>
                    <a:prstClr val="white"/>
                  </a:solidFill>
                  <a:latin typeface="Cambria" pitchFamily="-65" charset="0"/>
                  <a:ea typeface="ＭＳ Ｐゴシック" pitchFamily="-65" charset="-128"/>
                  <a:cs typeface="+mn-cs"/>
                </a:rPr>
                <a:t>1%</a:t>
              </a:r>
            </a:p>
          </p:txBody>
        </p:sp>
        <p:cxnSp>
          <p:nvCxnSpPr>
            <p:cNvPr id="22541" name="Straight Connector 67"/>
            <p:cNvCxnSpPr>
              <a:cxnSpLocks noChangeShapeType="1"/>
              <a:stCxn id="35" idx="2"/>
              <a:endCxn id="22540" idx="0"/>
            </p:cNvCxnSpPr>
            <p:nvPr/>
          </p:nvCxnSpPr>
          <p:spPr bwMode="auto">
            <a:xfrm flipH="1">
              <a:off x="2644137" y="4133850"/>
              <a:ext cx="1838963" cy="539435"/>
            </a:xfrm>
            <a:prstGeom prst="line">
              <a:avLst/>
            </a:prstGeom>
            <a:noFill/>
            <a:ln w="6350">
              <a:solidFill>
                <a:srgbClr val="953735"/>
              </a:solidFill>
              <a:round/>
              <a:headEnd/>
              <a:tailEnd/>
            </a:ln>
          </p:spPr>
        </p:cxnSp>
        <p:sp>
          <p:nvSpPr>
            <p:cNvPr id="35" name="Freeform 34"/>
            <p:cNvSpPr>
              <a:spLocks noChangeArrowheads="1"/>
            </p:cNvSpPr>
            <p:nvPr/>
          </p:nvSpPr>
          <p:spPr bwMode="auto">
            <a:xfrm>
              <a:off x="4445029" y="742950"/>
              <a:ext cx="133321" cy="3391096"/>
            </a:xfrm>
            <a:custGeom>
              <a:avLst/>
              <a:gdLst>
                <a:gd name="T0" fmla="*/ 82532 w 133350"/>
                <a:gd name="T1" fmla="*/ 0 h 3390900"/>
                <a:gd name="T2" fmla="*/ 0 w 133350"/>
                <a:gd name="T3" fmla="*/ 95256 h 3390900"/>
                <a:gd name="T4" fmla="*/ 38092 w 133350"/>
                <a:gd name="T5" fmla="*/ 3391096 h 3390900"/>
                <a:gd name="T6" fmla="*/ 133321 w 133350"/>
                <a:gd name="T7" fmla="*/ 3384746 h 3390900"/>
                <a:gd name="T8" fmla="*/ 82532 w 133350"/>
                <a:gd name="T9" fmla="*/ 0 h 3390900"/>
                <a:gd name="T10" fmla="*/ 0 60000 65536"/>
                <a:gd name="T11" fmla="*/ 0 60000 65536"/>
                <a:gd name="T12" fmla="*/ 0 60000 65536"/>
                <a:gd name="T13" fmla="*/ 0 60000 65536"/>
                <a:gd name="T14" fmla="*/ 0 60000 65536"/>
                <a:gd name="T15" fmla="*/ 0 w 133350"/>
                <a:gd name="T16" fmla="*/ 0 h 3390900"/>
                <a:gd name="T17" fmla="*/ 133350 w 133350"/>
                <a:gd name="T18" fmla="*/ 3390900 h 3390900"/>
              </a:gdLst>
              <a:ahLst/>
              <a:cxnLst>
                <a:cxn ang="T10">
                  <a:pos x="T0" y="T1"/>
                </a:cxn>
                <a:cxn ang="T11">
                  <a:pos x="T2" y="T3"/>
                </a:cxn>
                <a:cxn ang="T12">
                  <a:pos x="T4" y="T5"/>
                </a:cxn>
                <a:cxn ang="T13">
                  <a:pos x="T6" y="T7"/>
                </a:cxn>
                <a:cxn ang="T14">
                  <a:pos x="T8" y="T9"/>
                </a:cxn>
              </a:cxnLst>
              <a:rect l="T15" t="T16" r="T17" b="T18"/>
              <a:pathLst>
                <a:path w="133350" h="3390900">
                  <a:moveTo>
                    <a:pt x="82550" y="0"/>
                  </a:moveTo>
                  <a:lnTo>
                    <a:pt x="0" y="95250"/>
                  </a:lnTo>
                  <a:lnTo>
                    <a:pt x="38100" y="3390900"/>
                  </a:lnTo>
                  <a:lnTo>
                    <a:pt x="133350" y="3384550"/>
                  </a:lnTo>
                  <a:lnTo>
                    <a:pt x="82550" y="0"/>
                  </a:lnTo>
                  <a:close/>
                </a:path>
              </a:pathLst>
            </a:custGeom>
            <a:gradFill rotWithShape="1">
              <a:gsLst>
                <a:gs pos="0">
                  <a:srgbClr val="953735"/>
                </a:gs>
                <a:gs pos="46001">
                  <a:srgbClr val="953735"/>
                </a:gs>
                <a:gs pos="100000">
                  <a:srgbClr val="0D0D0D"/>
                </a:gs>
              </a:gsLst>
              <a:lin ang="5400000"/>
            </a:gradFill>
            <a:ln w="9525">
              <a:solidFill>
                <a:srgbClr val="000000"/>
              </a:solid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grpSp>
      <p:sp>
        <p:nvSpPr>
          <p:cNvPr id="13" name="Freeform 12"/>
          <p:cNvSpPr/>
          <p:nvPr/>
        </p:nvSpPr>
        <p:spPr>
          <a:xfrm>
            <a:off x="3262313" y="671513"/>
            <a:ext cx="2690812" cy="3471862"/>
          </a:xfrm>
          <a:custGeom>
            <a:avLst/>
            <a:gdLst>
              <a:gd name="connsiteX0" fmla="*/ 1350526 w 2692108"/>
              <a:gd name="connsiteY0" fmla="*/ 0 h 3470367"/>
              <a:gd name="connsiteX1" fmla="*/ 831781 w 2692108"/>
              <a:gd name="connsiteY1" fmla="*/ 536654 h 3470367"/>
              <a:gd name="connsiteX2" fmla="*/ 822837 w 2692108"/>
              <a:gd name="connsiteY2" fmla="*/ 143107 h 3470367"/>
              <a:gd name="connsiteX3" fmla="*/ 509801 w 2692108"/>
              <a:gd name="connsiteY3" fmla="*/ 143107 h 3470367"/>
              <a:gd name="connsiteX4" fmla="*/ 509801 w 2692108"/>
              <a:gd name="connsiteY4" fmla="*/ 849703 h 3470367"/>
              <a:gd name="connsiteX5" fmla="*/ 0 w 2692108"/>
              <a:gd name="connsiteY5" fmla="*/ 1350581 h 3470367"/>
              <a:gd name="connsiteX6" fmla="*/ 304092 w 2692108"/>
              <a:gd name="connsiteY6" fmla="*/ 1350581 h 3470367"/>
              <a:gd name="connsiteX7" fmla="*/ 313036 w 2692108"/>
              <a:gd name="connsiteY7" fmla="*/ 3470367 h 3470367"/>
              <a:gd name="connsiteX8" fmla="*/ 2414848 w 2692108"/>
              <a:gd name="connsiteY8" fmla="*/ 3461422 h 3470367"/>
              <a:gd name="connsiteX9" fmla="*/ 2414848 w 2692108"/>
              <a:gd name="connsiteY9" fmla="*/ 1359525 h 3470367"/>
              <a:gd name="connsiteX10" fmla="*/ 2692108 w 2692108"/>
              <a:gd name="connsiteY10" fmla="*/ 1359525 h 3470367"/>
              <a:gd name="connsiteX11" fmla="*/ 1350526 w 2692108"/>
              <a:gd name="connsiteY11" fmla="*/ 0 h 3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2108" h="3470367">
                <a:moveTo>
                  <a:pt x="1350526" y="0"/>
                </a:moveTo>
                <a:lnTo>
                  <a:pt x="831781" y="536654"/>
                </a:lnTo>
                <a:lnTo>
                  <a:pt x="822837" y="143107"/>
                </a:lnTo>
                <a:lnTo>
                  <a:pt x="509801" y="143107"/>
                </a:lnTo>
                <a:lnTo>
                  <a:pt x="509801" y="849703"/>
                </a:lnTo>
                <a:lnTo>
                  <a:pt x="0" y="1350581"/>
                </a:lnTo>
                <a:lnTo>
                  <a:pt x="304092" y="1350581"/>
                </a:lnTo>
                <a:cubicBezTo>
                  <a:pt x="307073" y="2057176"/>
                  <a:pt x="313036" y="3470367"/>
                  <a:pt x="313036" y="3470367"/>
                </a:cubicBezTo>
                <a:lnTo>
                  <a:pt x="2414848" y="3461422"/>
                </a:lnTo>
                <a:lnTo>
                  <a:pt x="2414848" y="1359525"/>
                </a:lnTo>
                <a:lnTo>
                  <a:pt x="2692108" y="1359525"/>
                </a:lnTo>
                <a:lnTo>
                  <a:pt x="1350526" y="0"/>
                </a:lnTo>
                <a:close/>
              </a:path>
            </a:pathLst>
          </a:custGeom>
          <a:no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500"/>
                                        <p:tgtEl>
                                          <p:spTgt spid="93"/>
                                        </p:tgtEl>
                                      </p:cBhvr>
                                    </p:animEffect>
                                  </p:childTnLst>
                                </p:cTn>
                              </p:par>
                              <p:par>
                                <p:cTn id="43" presetID="10" presetClass="exit" presetSubtype="0" fill="hold" nodeType="with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92"/>
                                        </p:tgtEl>
                                      </p:cBhvr>
                                    </p:animEffect>
                                    <p:set>
                                      <p:cBhvr>
                                        <p:cTn id="60" dur="1" fill="hold">
                                          <p:stCondLst>
                                            <p:cond delay="499"/>
                                          </p:stCondLst>
                                        </p:cTn>
                                        <p:tgtEl>
                                          <p:spTgt spid="92"/>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91"/>
                                        </p:tgtEl>
                                      </p:cBhvr>
                                    </p:animEffect>
                                    <p:set>
                                      <p:cBhvr>
                                        <p:cTn id="63" dur="1" fill="hold">
                                          <p:stCondLst>
                                            <p:cond delay="499"/>
                                          </p:stCondLst>
                                        </p:cTn>
                                        <p:tgtEl>
                                          <p:spTgt spid="9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
                                        </p:tgtEl>
                                      </p:cBhvr>
                                    </p:animEffect>
                                    <p:set>
                                      <p:cBhvr>
                                        <p:cTn id="6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2" grpId="1"/>
      <p:bldP spid="93"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 name="Rectangle 87"/>
          <p:cNvSpPr/>
          <p:nvPr/>
        </p:nvSpPr>
        <p:spPr>
          <a:xfrm>
            <a:off x="0" y="-194732"/>
            <a:ext cx="9262531" cy="7095067"/>
          </a:xfrm>
          <a:prstGeom prst="rect">
            <a:avLst/>
          </a:prstGeom>
          <a:gradFill flip="none" rotWithShape="1">
            <a:gsLst>
              <a:gs pos="38000">
                <a:schemeClr val="tx1">
                  <a:alpha val="0"/>
                </a:schemeClr>
              </a:gs>
              <a:gs pos="100000">
                <a:schemeClr val="bg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b="1">
              <a:solidFill>
                <a:srgbClr val="FFFFFF"/>
              </a:solidFill>
              <a:ea typeface="ＭＳ Ｐゴシック" pitchFamily="-65" charset="-128"/>
            </a:endParaRPr>
          </a:p>
        </p:txBody>
      </p:sp>
      <p:sp>
        <p:nvSpPr>
          <p:cNvPr id="47" name="TextBox 46"/>
          <p:cNvSpPr txBox="1">
            <a:spLocks noChangeArrowheads="1"/>
          </p:cNvSpPr>
          <p:nvPr/>
        </p:nvSpPr>
        <p:spPr bwMode="auto">
          <a:xfrm>
            <a:off x="5251450" y="2087563"/>
            <a:ext cx="2552700" cy="1568450"/>
          </a:xfrm>
          <a:prstGeom prst="rect">
            <a:avLst/>
          </a:prstGeom>
          <a:noFill/>
          <a:ln w="9525">
            <a:noFill/>
            <a:miter lim="800000"/>
            <a:headEnd/>
            <a:tailEnd/>
          </a:ln>
        </p:spPr>
        <p:txBody>
          <a:bodyPr>
            <a:spAutoFit/>
          </a:bodyPr>
          <a:lstStyle/>
          <a:p>
            <a:pPr algn="ctr" defTabSz="457200"/>
            <a:r>
              <a:rPr lang="en-US" sz="2400">
                <a:solidFill>
                  <a:prstClr val="white"/>
                </a:solidFill>
                <a:latin typeface="Cambria" pitchFamily="-65" charset="0"/>
                <a:ea typeface="ＭＳ Ｐゴシック" pitchFamily="-65" charset="-128"/>
                <a:cs typeface="+mn-cs"/>
              </a:rPr>
              <a:t>Same house adjusted for</a:t>
            </a:r>
          </a:p>
          <a:p>
            <a:pPr algn="ctr" defTabSz="457200"/>
            <a:r>
              <a:rPr lang="en-US" sz="2400">
                <a:solidFill>
                  <a:prstClr val="white"/>
                </a:solidFill>
                <a:latin typeface="Cambria" pitchFamily="-65" charset="0"/>
                <a:ea typeface="ＭＳ Ｐゴシック" pitchFamily="-65" charset="-128"/>
                <a:cs typeface="+mn-cs"/>
              </a:rPr>
              <a:t>2002-2008 federal subsidies.</a:t>
            </a:r>
          </a:p>
        </p:txBody>
      </p:sp>
      <p:grpSp>
        <p:nvGrpSpPr>
          <p:cNvPr id="2" name="Group 58"/>
          <p:cNvGrpSpPr>
            <a:grpSpLocks/>
          </p:cNvGrpSpPr>
          <p:nvPr/>
        </p:nvGrpSpPr>
        <p:grpSpPr bwMode="auto">
          <a:xfrm>
            <a:off x="2120900" y="909638"/>
            <a:ext cx="1695450" cy="4938712"/>
            <a:chOff x="2806700" y="673100"/>
            <a:chExt cx="1695450" cy="4938235"/>
          </a:xfrm>
        </p:grpSpPr>
        <p:sp>
          <p:nvSpPr>
            <p:cNvPr id="24598" name="TextBox 12"/>
            <p:cNvSpPr txBox="1">
              <a:spLocks noChangeArrowheads="1"/>
            </p:cNvSpPr>
            <p:nvPr/>
          </p:nvSpPr>
          <p:spPr bwMode="auto">
            <a:xfrm>
              <a:off x="2913748" y="4795727"/>
              <a:ext cx="1230525" cy="815608"/>
            </a:xfrm>
            <a:prstGeom prst="rect">
              <a:avLst/>
            </a:prstGeom>
            <a:noFill/>
            <a:ln w="9525">
              <a:noFill/>
              <a:miter lim="800000"/>
              <a:headEnd/>
              <a:tailEnd/>
            </a:ln>
          </p:spPr>
          <p:txBody>
            <a:bodyPr wrap="none">
              <a:spAutoFit/>
            </a:bodyPr>
            <a:lstStyle/>
            <a:p>
              <a:pPr algn="ctr" defTabSz="457200"/>
              <a:r>
                <a:rPr lang="en-US" sz="1400" i="1">
                  <a:solidFill>
                    <a:srgbClr val="000000"/>
                  </a:solidFill>
                  <a:latin typeface="Cambria" pitchFamily="-65" charset="0"/>
                  <a:ea typeface="ＭＳ Ｐゴシック" pitchFamily="-65" charset="-128"/>
                  <a:cs typeface="+mn-cs"/>
                </a:rPr>
                <a:t>$71 Billion</a:t>
              </a:r>
            </a:p>
            <a:p>
              <a:pPr algn="ctr" defTabSz="457200"/>
              <a:r>
                <a:rPr lang="en-US" sz="1600">
                  <a:solidFill>
                    <a:prstClr val="white"/>
                  </a:solidFill>
                  <a:latin typeface="Cambria" pitchFamily="-65" charset="0"/>
                  <a:ea typeface="ＭＳ Ｐゴシック" pitchFamily="-65" charset="-128"/>
                  <a:cs typeface="+mn-cs"/>
                </a:rPr>
                <a:t>Oil and Coal</a:t>
              </a:r>
            </a:p>
            <a:p>
              <a:pPr algn="ctr" defTabSz="457200"/>
              <a:r>
                <a:rPr lang="en-US" sz="1500" b="1">
                  <a:solidFill>
                    <a:prstClr val="black"/>
                  </a:solidFill>
                  <a:latin typeface="Cambria" pitchFamily="-65" charset="0"/>
                  <a:ea typeface="ＭＳ Ｐゴシック" pitchFamily="-65" charset="-128"/>
                  <a:cs typeface="+mn-cs"/>
                </a:rPr>
                <a:t>55%</a:t>
              </a:r>
            </a:p>
          </p:txBody>
        </p:sp>
        <p:cxnSp>
          <p:nvCxnSpPr>
            <p:cNvPr id="14" name="Straight Connector 13"/>
            <p:cNvCxnSpPr/>
            <p:nvPr/>
          </p:nvCxnSpPr>
          <p:spPr>
            <a:xfrm rot="5400000">
              <a:off x="3178208" y="4454159"/>
              <a:ext cx="685734" cy="635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Freeform 23"/>
            <p:cNvSpPr>
              <a:spLocks noChangeArrowheads="1"/>
            </p:cNvSpPr>
            <p:nvPr/>
          </p:nvSpPr>
          <p:spPr bwMode="auto">
            <a:xfrm>
              <a:off x="2806700" y="673100"/>
              <a:ext cx="1695450" cy="3650897"/>
            </a:xfrm>
            <a:custGeom>
              <a:avLst/>
              <a:gdLst>
                <a:gd name="T0" fmla="*/ 1695450 w 1695450"/>
                <a:gd name="T1" fmla="*/ 114289 h 3651250"/>
                <a:gd name="T2" fmla="*/ 1289050 w 1695450"/>
                <a:gd name="T3" fmla="*/ 342867 h 3651250"/>
                <a:gd name="T4" fmla="*/ 1308100 w 1695450"/>
                <a:gd name="T5" fmla="*/ 0 h 3651250"/>
                <a:gd name="T6" fmla="*/ 850900 w 1695450"/>
                <a:gd name="T7" fmla="*/ 25398 h 3651250"/>
                <a:gd name="T8" fmla="*/ 971550 w 1695450"/>
                <a:gd name="T9" fmla="*/ 438108 h 3651250"/>
                <a:gd name="T10" fmla="*/ 0 w 1695450"/>
                <a:gd name="T11" fmla="*/ 952408 h 3651250"/>
                <a:gd name="T12" fmla="*/ 438150 w 1695450"/>
                <a:gd name="T13" fmla="*/ 1098444 h 3651250"/>
                <a:gd name="T14" fmla="*/ 88900 w 1695450"/>
                <a:gd name="T15" fmla="*/ 3650897 h 3651250"/>
                <a:gd name="T16" fmla="*/ 1670050 w 1695450"/>
                <a:gd name="T17" fmla="*/ 3460415 h 3651250"/>
                <a:gd name="T18" fmla="*/ 1695450 w 1695450"/>
                <a:gd name="T19" fmla="*/ 114289 h 3651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5450"/>
                <a:gd name="T31" fmla="*/ 0 h 3651250"/>
                <a:gd name="T32" fmla="*/ 1695450 w 1695450"/>
                <a:gd name="T33" fmla="*/ 3651250 h 36512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5450" h="3651250">
                  <a:moveTo>
                    <a:pt x="1695450" y="114300"/>
                  </a:moveTo>
                  <a:lnTo>
                    <a:pt x="1289050" y="342900"/>
                  </a:lnTo>
                  <a:lnTo>
                    <a:pt x="1308100" y="0"/>
                  </a:lnTo>
                  <a:lnTo>
                    <a:pt x="850900" y="25400"/>
                  </a:lnTo>
                  <a:lnTo>
                    <a:pt x="971550" y="438150"/>
                  </a:lnTo>
                  <a:lnTo>
                    <a:pt x="0" y="952500"/>
                  </a:lnTo>
                  <a:lnTo>
                    <a:pt x="438150" y="1098550"/>
                  </a:lnTo>
                  <a:lnTo>
                    <a:pt x="88900" y="3651250"/>
                  </a:lnTo>
                  <a:lnTo>
                    <a:pt x="1670050" y="3460750"/>
                  </a:lnTo>
                  <a:cubicBezTo>
                    <a:pt x="1672167" y="2345267"/>
                    <a:pt x="1676400" y="114300"/>
                    <a:pt x="1695450" y="114300"/>
                  </a:cubicBezTo>
                  <a:close/>
                </a:path>
              </a:pathLst>
            </a:custGeom>
            <a:gradFill rotWithShape="1">
              <a:gsLst>
                <a:gs pos="0">
                  <a:srgbClr val="A6A6A6"/>
                </a:gs>
                <a:gs pos="100000">
                  <a:srgbClr val="0D0D0D"/>
                </a:gs>
              </a:gsLst>
              <a:lin ang="5400000"/>
            </a:gradFill>
            <a:ln w="9525">
              <a:solidFill>
                <a:srgbClr val="000000"/>
              </a:solid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grpSp>
      <p:grpSp>
        <p:nvGrpSpPr>
          <p:cNvPr id="3" name="Group 59"/>
          <p:cNvGrpSpPr>
            <a:grpSpLocks/>
          </p:cNvGrpSpPr>
          <p:nvPr/>
        </p:nvGrpSpPr>
        <p:grpSpPr bwMode="auto">
          <a:xfrm>
            <a:off x="3451225" y="858838"/>
            <a:ext cx="1406525" cy="4864100"/>
            <a:chOff x="4136309" y="622300"/>
            <a:chExt cx="1407241" cy="4863011"/>
          </a:xfrm>
        </p:grpSpPr>
        <p:sp>
          <p:nvSpPr>
            <p:cNvPr id="24595" name="TextBox 24"/>
            <p:cNvSpPr txBox="1">
              <a:spLocks noChangeArrowheads="1"/>
            </p:cNvSpPr>
            <p:nvPr/>
          </p:nvSpPr>
          <p:spPr bwMode="auto">
            <a:xfrm>
              <a:off x="4136309" y="4700481"/>
              <a:ext cx="1032943" cy="784830"/>
            </a:xfrm>
            <a:prstGeom prst="rect">
              <a:avLst/>
            </a:prstGeom>
            <a:noFill/>
            <a:ln w="9525">
              <a:noFill/>
              <a:miter lim="800000"/>
              <a:headEnd/>
              <a:tailEnd/>
            </a:ln>
          </p:spPr>
          <p:txBody>
            <a:bodyPr wrap="none">
              <a:spAutoFit/>
            </a:bodyPr>
            <a:lstStyle/>
            <a:p>
              <a:pPr algn="ctr" defTabSz="457200"/>
              <a:r>
                <a:rPr lang="en-US" sz="1400" i="1">
                  <a:solidFill>
                    <a:srgbClr val="000000"/>
                  </a:solidFill>
                  <a:latin typeface="Cambria" pitchFamily="-65" charset="0"/>
                  <a:ea typeface="ＭＳ Ｐゴシック" pitchFamily="-65" charset="-128"/>
                  <a:cs typeface="+mn-cs"/>
                </a:rPr>
                <a:t>$48 Billion</a:t>
              </a:r>
            </a:p>
            <a:p>
              <a:pPr algn="ctr" defTabSz="457200"/>
              <a:r>
                <a:rPr lang="en-US" sz="1600">
                  <a:solidFill>
                    <a:prstClr val="white"/>
                  </a:solidFill>
                  <a:latin typeface="Cambria" pitchFamily="-65" charset="0"/>
                  <a:ea typeface="ＭＳ Ｐゴシック" pitchFamily="-65" charset="-128"/>
                  <a:cs typeface="+mn-cs"/>
                </a:rPr>
                <a:t>Nuclear</a:t>
              </a:r>
            </a:p>
            <a:p>
              <a:pPr algn="ctr" defTabSz="457200"/>
              <a:r>
                <a:rPr lang="en-US" sz="1500" b="1">
                  <a:solidFill>
                    <a:srgbClr val="000000"/>
                  </a:solidFill>
                  <a:latin typeface="Cambria" pitchFamily="-65" charset="0"/>
                  <a:ea typeface="ＭＳ Ｐゴシック" pitchFamily="-65" charset="-128"/>
                  <a:cs typeface="+mn-cs"/>
                </a:rPr>
                <a:t>33%</a:t>
              </a:r>
            </a:p>
          </p:txBody>
        </p:sp>
        <p:cxnSp>
          <p:nvCxnSpPr>
            <p:cNvPr id="24596" name="Straight Connector 25"/>
            <p:cNvCxnSpPr>
              <a:cxnSpLocks noChangeShapeType="1"/>
              <a:endCxn id="24595" idx="0"/>
            </p:cNvCxnSpPr>
            <p:nvPr/>
          </p:nvCxnSpPr>
          <p:spPr bwMode="auto">
            <a:xfrm rot="16200000" flipH="1">
              <a:off x="4310026" y="4357726"/>
              <a:ext cx="680928" cy="4581"/>
            </a:xfrm>
            <a:prstGeom prst="line">
              <a:avLst/>
            </a:prstGeom>
            <a:noFill/>
            <a:ln w="6350">
              <a:solidFill>
                <a:schemeClr val="accent2"/>
              </a:solidFill>
              <a:round/>
              <a:headEnd/>
              <a:tailEnd/>
            </a:ln>
          </p:spPr>
        </p:cxnSp>
        <p:sp>
          <p:nvSpPr>
            <p:cNvPr id="39" name="Freeform 38"/>
            <p:cNvSpPr>
              <a:spLocks noChangeArrowheads="1"/>
            </p:cNvSpPr>
            <p:nvPr/>
          </p:nvSpPr>
          <p:spPr bwMode="auto">
            <a:xfrm>
              <a:off x="4476207" y="622300"/>
              <a:ext cx="1067343" cy="3517112"/>
            </a:xfrm>
            <a:custGeom>
              <a:avLst/>
              <a:gdLst>
                <a:gd name="T0" fmla="*/ 19060 w 1066800"/>
                <a:gd name="T1" fmla="*/ 158714 h 3517900"/>
                <a:gd name="T2" fmla="*/ 0 w 1066800"/>
                <a:gd name="T3" fmla="*/ 3510763 h 3517900"/>
                <a:gd name="T4" fmla="*/ 1067343 w 1066800"/>
                <a:gd name="T5" fmla="*/ 3517112 h 3517900"/>
                <a:gd name="T6" fmla="*/ 806860 w 1066800"/>
                <a:gd name="T7" fmla="*/ 0 h 3517900"/>
                <a:gd name="T8" fmla="*/ 19060 w 1066800"/>
                <a:gd name="T9" fmla="*/ 158714 h 3517900"/>
                <a:gd name="T10" fmla="*/ 0 60000 65536"/>
                <a:gd name="T11" fmla="*/ 0 60000 65536"/>
                <a:gd name="T12" fmla="*/ 0 60000 65536"/>
                <a:gd name="T13" fmla="*/ 0 60000 65536"/>
                <a:gd name="T14" fmla="*/ 0 60000 65536"/>
                <a:gd name="T15" fmla="*/ 0 w 1066800"/>
                <a:gd name="T16" fmla="*/ 0 h 3517900"/>
                <a:gd name="T17" fmla="*/ 1066800 w 1066800"/>
                <a:gd name="T18" fmla="*/ 3517900 h 3517900"/>
              </a:gdLst>
              <a:ahLst/>
              <a:cxnLst>
                <a:cxn ang="T10">
                  <a:pos x="T0" y="T1"/>
                </a:cxn>
                <a:cxn ang="T11">
                  <a:pos x="T2" y="T3"/>
                </a:cxn>
                <a:cxn ang="T12">
                  <a:pos x="T4" y="T5"/>
                </a:cxn>
                <a:cxn ang="T13">
                  <a:pos x="T6" y="T7"/>
                </a:cxn>
                <a:cxn ang="T14">
                  <a:pos x="T8" y="T9"/>
                </a:cxn>
              </a:cxnLst>
              <a:rect l="T15" t="T16" r="T17" b="T18"/>
              <a:pathLst>
                <a:path w="1066800" h="3517900">
                  <a:moveTo>
                    <a:pt x="19050" y="158750"/>
                  </a:moveTo>
                  <a:lnTo>
                    <a:pt x="0" y="3511550"/>
                  </a:lnTo>
                  <a:lnTo>
                    <a:pt x="1066800" y="3517900"/>
                  </a:lnTo>
                  <a:lnTo>
                    <a:pt x="806450" y="0"/>
                  </a:lnTo>
                  <a:lnTo>
                    <a:pt x="19050" y="158750"/>
                  </a:lnTo>
                  <a:close/>
                </a:path>
              </a:pathLst>
            </a:custGeom>
            <a:gradFill rotWithShape="1">
              <a:gsLst>
                <a:gs pos="0">
                  <a:srgbClr val="953735"/>
                </a:gs>
                <a:gs pos="100000">
                  <a:srgbClr val="0D0D0D"/>
                </a:gs>
              </a:gsLst>
              <a:lin ang="5400000"/>
            </a:gradFill>
            <a:ln w="9525">
              <a:solidFill>
                <a:srgbClr val="000000"/>
              </a:solid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grpSp>
      <p:sp>
        <p:nvSpPr>
          <p:cNvPr id="41" name="Freeform 40"/>
          <p:cNvSpPr>
            <a:spLocks noChangeArrowheads="1"/>
          </p:cNvSpPr>
          <p:nvPr/>
        </p:nvSpPr>
        <p:spPr bwMode="auto">
          <a:xfrm>
            <a:off x="4597400" y="700088"/>
            <a:ext cx="292100" cy="3606800"/>
          </a:xfrm>
          <a:custGeom>
            <a:avLst/>
            <a:gdLst>
              <a:gd name="T0" fmla="*/ 0 w 292100"/>
              <a:gd name="T1" fmla="*/ 146050 h 3606800"/>
              <a:gd name="T2" fmla="*/ 19050 w 292100"/>
              <a:gd name="T3" fmla="*/ 0 h 3606800"/>
              <a:gd name="T4" fmla="*/ 44450 w 292100"/>
              <a:gd name="T5" fmla="*/ 95250 h 3606800"/>
              <a:gd name="T6" fmla="*/ 292100 w 292100"/>
              <a:gd name="T7" fmla="*/ 3302000 h 3606800"/>
              <a:gd name="T8" fmla="*/ 260350 w 292100"/>
              <a:gd name="T9" fmla="*/ 3606800 h 3606800"/>
              <a:gd name="T10" fmla="*/ 0 w 292100"/>
              <a:gd name="T11" fmla="*/ 146050 h 3606800"/>
              <a:gd name="T12" fmla="*/ 0 60000 65536"/>
              <a:gd name="T13" fmla="*/ 0 60000 65536"/>
              <a:gd name="T14" fmla="*/ 0 60000 65536"/>
              <a:gd name="T15" fmla="*/ 0 60000 65536"/>
              <a:gd name="T16" fmla="*/ 0 60000 65536"/>
              <a:gd name="T17" fmla="*/ 0 60000 65536"/>
              <a:gd name="T18" fmla="*/ 0 w 292100"/>
              <a:gd name="T19" fmla="*/ 0 h 3606800"/>
              <a:gd name="T20" fmla="*/ 292100 w 292100"/>
              <a:gd name="T21" fmla="*/ 3606800 h 3606800"/>
            </a:gdLst>
            <a:ahLst/>
            <a:cxnLst>
              <a:cxn ang="T12">
                <a:pos x="T0" y="T1"/>
              </a:cxn>
              <a:cxn ang="T13">
                <a:pos x="T2" y="T3"/>
              </a:cxn>
              <a:cxn ang="T14">
                <a:pos x="T4" y="T5"/>
              </a:cxn>
              <a:cxn ang="T15">
                <a:pos x="T6" y="T7"/>
              </a:cxn>
              <a:cxn ang="T16">
                <a:pos x="T8" y="T9"/>
              </a:cxn>
              <a:cxn ang="T17">
                <a:pos x="T10" y="T11"/>
              </a:cxn>
            </a:cxnLst>
            <a:rect l="T18" t="T19" r="T20" b="T21"/>
            <a:pathLst>
              <a:path w="292100" h="3606800">
                <a:moveTo>
                  <a:pt x="0" y="146050"/>
                </a:moveTo>
                <a:lnTo>
                  <a:pt x="19050" y="0"/>
                </a:lnTo>
                <a:lnTo>
                  <a:pt x="44450" y="95250"/>
                </a:lnTo>
                <a:lnTo>
                  <a:pt x="292100" y="3302000"/>
                </a:lnTo>
                <a:lnTo>
                  <a:pt x="260350" y="3606800"/>
                </a:lnTo>
                <a:lnTo>
                  <a:pt x="0" y="146050"/>
                </a:lnTo>
                <a:close/>
              </a:path>
            </a:pathLst>
          </a:custGeom>
          <a:gradFill rotWithShape="1">
            <a:gsLst>
              <a:gs pos="0">
                <a:srgbClr val="0000FF"/>
              </a:gs>
              <a:gs pos="32001">
                <a:srgbClr val="0000FF"/>
              </a:gs>
              <a:gs pos="100000">
                <a:srgbClr val="0D0D0D"/>
              </a:gs>
            </a:gsLst>
            <a:lin ang="0" scaled="1"/>
          </a:gradFill>
          <a:ln w="9525">
            <a:solidFill>
              <a:srgbClr val="000000"/>
            </a:solid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42" name="Freeform 41"/>
          <p:cNvSpPr>
            <a:spLocks noChangeArrowheads="1"/>
          </p:cNvSpPr>
          <p:nvPr/>
        </p:nvSpPr>
        <p:spPr bwMode="auto">
          <a:xfrm>
            <a:off x="4908550" y="1874838"/>
            <a:ext cx="88900" cy="1790700"/>
          </a:xfrm>
          <a:custGeom>
            <a:avLst/>
            <a:gdLst>
              <a:gd name="T0" fmla="*/ 88900 w 88900"/>
              <a:gd name="T1" fmla="*/ 381000 h 1790700"/>
              <a:gd name="T2" fmla="*/ 0 w 88900"/>
              <a:gd name="T3" fmla="*/ 0 h 1790700"/>
              <a:gd name="T4" fmla="*/ 19050 w 88900"/>
              <a:gd name="T5" fmla="*/ 1790700 h 1790700"/>
              <a:gd name="T6" fmla="*/ 57150 w 88900"/>
              <a:gd name="T7" fmla="*/ 1524000 h 1790700"/>
              <a:gd name="T8" fmla="*/ 6350 w 88900"/>
              <a:gd name="T9" fmla="*/ 431800 h 1790700"/>
              <a:gd name="T10" fmla="*/ 88900 w 88900"/>
              <a:gd name="T11" fmla="*/ 381000 h 1790700"/>
              <a:gd name="T12" fmla="*/ 0 60000 65536"/>
              <a:gd name="T13" fmla="*/ 0 60000 65536"/>
              <a:gd name="T14" fmla="*/ 0 60000 65536"/>
              <a:gd name="T15" fmla="*/ 0 60000 65536"/>
              <a:gd name="T16" fmla="*/ 0 60000 65536"/>
              <a:gd name="T17" fmla="*/ 0 60000 65536"/>
              <a:gd name="T18" fmla="*/ 0 w 88900"/>
              <a:gd name="T19" fmla="*/ 0 h 1790700"/>
              <a:gd name="T20" fmla="*/ 88900 w 88900"/>
              <a:gd name="T21" fmla="*/ 1790700 h 1790700"/>
            </a:gdLst>
            <a:ahLst/>
            <a:cxnLst>
              <a:cxn ang="T12">
                <a:pos x="T0" y="T1"/>
              </a:cxn>
              <a:cxn ang="T13">
                <a:pos x="T2" y="T3"/>
              </a:cxn>
              <a:cxn ang="T14">
                <a:pos x="T4" y="T5"/>
              </a:cxn>
              <a:cxn ang="T15">
                <a:pos x="T6" y="T7"/>
              </a:cxn>
              <a:cxn ang="T16">
                <a:pos x="T8" y="T9"/>
              </a:cxn>
              <a:cxn ang="T17">
                <a:pos x="T10" y="T11"/>
              </a:cxn>
            </a:cxnLst>
            <a:rect l="T18" t="T19" r="T20" b="T21"/>
            <a:pathLst>
              <a:path w="88900" h="1790700">
                <a:moveTo>
                  <a:pt x="88900" y="381000"/>
                </a:moveTo>
                <a:lnTo>
                  <a:pt x="0" y="0"/>
                </a:lnTo>
                <a:lnTo>
                  <a:pt x="19050" y="1790700"/>
                </a:lnTo>
                <a:lnTo>
                  <a:pt x="57150" y="1524000"/>
                </a:lnTo>
                <a:lnTo>
                  <a:pt x="6350" y="431800"/>
                </a:lnTo>
                <a:lnTo>
                  <a:pt x="88900" y="381000"/>
                </a:lnTo>
                <a:close/>
              </a:path>
            </a:pathLst>
          </a:custGeom>
          <a:gradFill rotWithShape="1">
            <a:gsLst>
              <a:gs pos="0">
                <a:srgbClr val="77933C"/>
              </a:gs>
              <a:gs pos="32001">
                <a:srgbClr val="77933C"/>
              </a:gs>
              <a:gs pos="100000">
                <a:srgbClr val="0D0D0D"/>
              </a:gs>
            </a:gsLst>
            <a:lin ang="3960000"/>
          </a:gradFill>
          <a:ln w="9525">
            <a:solidFill>
              <a:srgbClr val="000000"/>
            </a:solid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44" name="Freeform 43"/>
          <p:cNvSpPr>
            <a:spLocks noChangeArrowheads="1"/>
          </p:cNvSpPr>
          <p:nvPr/>
        </p:nvSpPr>
        <p:spPr bwMode="auto">
          <a:xfrm>
            <a:off x="4654550" y="846138"/>
            <a:ext cx="254000" cy="3124200"/>
          </a:xfrm>
          <a:custGeom>
            <a:avLst/>
            <a:gdLst>
              <a:gd name="T0" fmla="*/ 0 w 254000"/>
              <a:gd name="T1" fmla="*/ 0 h 3124200"/>
              <a:gd name="T2" fmla="*/ 114300 w 254000"/>
              <a:gd name="T3" fmla="*/ 482600 h 3124200"/>
              <a:gd name="T4" fmla="*/ 254000 w 254000"/>
              <a:gd name="T5" fmla="*/ 2990850 h 3124200"/>
              <a:gd name="T6" fmla="*/ 234950 w 254000"/>
              <a:gd name="T7" fmla="*/ 3124200 h 3124200"/>
              <a:gd name="T8" fmla="*/ 0 w 254000"/>
              <a:gd name="T9" fmla="*/ 0 h 3124200"/>
              <a:gd name="T10" fmla="*/ 0 60000 65536"/>
              <a:gd name="T11" fmla="*/ 0 60000 65536"/>
              <a:gd name="T12" fmla="*/ 0 60000 65536"/>
              <a:gd name="T13" fmla="*/ 0 60000 65536"/>
              <a:gd name="T14" fmla="*/ 0 60000 65536"/>
              <a:gd name="T15" fmla="*/ 0 w 254000"/>
              <a:gd name="T16" fmla="*/ 0 h 3124200"/>
              <a:gd name="T17" fmla="*/ 254000 w 254000"/>
              <a:gd name="T18" fmla="*/ 3124200 h 3124200"/>
            </a:gdLst>
            <a:ahLst/>
            <a:cxnLst>
              <a:cxn ang="T10">
                <a:pos x="T0" y="T1"/>
              </a:cxn>
              <a:cxn ang="T11">
                <a:pos x="T2" y="T3"/>
              </a:cxn>
              <a:cxn ang="T12">
                <a:pos x="T4" y="T5"/>
              </a:cxn>
              <a:cxn ang="T13">
                <a:pos x="T6" y="T7"/>
              </a:cxn>
              <a:cxn ang="T14">
                <a:pos x="T8" y="T9"/>
              </a:cxn>
            </a:cxnLst>
            <a:rect l="T15" t="T16" r="T17" b="T18"/>
            <a:pathLst>
              <a:path w="254000" h="3124200">
                <a:moveTo>
                  <a:pt x="0" y="0"/>
                </a:moveTo>
                <a:lnTo>
                  <a:pt x="114300" y="482600"/>
                </a:lnTo>
                <a:lnTo>
                  <a:pt x="254000" y="2990850"/>
                </a:lnTo>
                <a:lnTo>
                  <a:pt x="234950" y="3124200"/>
                </a:lnTo>
                <a:lnTo>
                  <a:pt x="0" y="0"/>
                </a:lnTo>
                <a:close/>
              </a:path>
            </a:pathLst>
          </a:custGeom>
          <a:gradFill rotWithShape="1">
            <a:gsLst>
              <a:gs pos="0">
                <a:srgbClr val="C4BD97"/>
              </a:gs>
              <a:gs pos="100000">
                <a:srgbClr val="0D0D0D"/>
              </a:gs>
            </a:gsLst>
            <a:lin ang="4980000"/>
          </a:gradFill>
          <a:ln w="9525">
            <a:solidFill>
              <a:srgbClr val="000000"/>
            </a:solid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45" name="Freeform 44"/>
          <p:cNvSpPr>
            <a:spLocks noChangeArrowheads="1"/>
          </p:cNvSpPr>
          <p:nvPr/>
        </p:nvSpPr>
        <p:spPr bwMode="auto">
          <a:xfrm>
            <a:off x="4775200" y="1392238"/>
            <a:ext cx="152400" cy="2387600"/>
          </a:xfrm>
          <a:custGeom>
            <a:avLst/>
            <a:gdLst>
              <a:gd name="T0" fmla="*/ 152400 w 152400"/>
              <a:gd name="T1" fmla="*/ 2286000 h 2387600"/>
              <a:gd name="T2" fmla="*/ 133350 w 152400"/>
              <a:gd name="T3" fmla="*/ 2387600 h 2387600"/>
              <a:gd name="T4" fmla="*/ 0 w 152400"/>
              <a:gd name="T5" fmla="*/ 0 h 2387600"/>
              <a:gd name="T6" fmla="*/ 133350 w 152400"/>
              <a:gd name="T7" fmla="*/ 501650 h 2387600"/>
              <a:gd name="T8" fmla="*/ 152400 w 152400"/>
              <a:gd name="T9" fmla="*/ 2286000 h 2387600"/>
              <a:gd name="T10" fmla="*/ 0 60000 65536"/>
              <a:gd name="T11" fmla="*/ 0 60000 65536"/>
              <a:gd name="T12" fmla="*/ 0 60000 65536"/>
              <a:gd name="T13" fmla="*/ 0 60000 65536"/>
              <a:gd name="T14" fmla="*/ 0 60000 65536"/>
              <a:gd name="T15" fmla="*/ 0 w 152400"/>
              <a:gd name="T16" fmla="*/ 0 h 2387600"/>
              <a:gd name="T17" fmla="*/ 152400 w 152400"/>
              <a:gd name="T18" fmla="*/ 2387600 h 2387600"/>
            </a:gdLst>
            <a:ahLst/>
            <a:cxnLst>
              <a:cxn ang="T10">
                <a:pos x="T0" y="T1"/>
              </a:cxn>
              <a:cxn ang="T11">
                <a:pos x="T2" y="T3"/>
              </a:cxn>
              <a:cxn ang="T12">
                <a:pos x="T4" y="T5"/>
              </a:cxn>
              <a:cxn ang="T13">
                <a:pos x="T6" y="T7"/>
              </a:cxn>
              <a:cxn ang="T14">
                <a:pos x="T8" y="T9"/>
              </a:cxn>
            </a:cxnLst>
            <a:rect l="T15" t="T16" r="T17" b="T18"/>
            <a:pathLst>
              <a:path w="152400" h="2387600">
                <a:moveTo>
                  <a:pt x="152400" y="2286000"/>
                </a:moveTo>
                <a:lnTo>
                  <a:pt x="133350" y="2387600"/>
                </a:lnTo>
                <a:lnTo>
                  <a:pt x="0" y="0"/>
                </a:lnTo>
                <a:lnTo>
                  <a:pt x="133350" y="501650"/>
                </a:lnTo>
                <a:cubicBezTo>
                  <a:pt x="137583" y="1092200"/>
                  <a:pt x="146050" y="2273300"/>
                  <a:pt x="152400" y="2286000"/>
                </a:cubicBezTo>
                <a:close/>
              </a:path>
            </a:pathLst>
          </a:custGeom>
          <a:gradFill rotWithShape="1">
            <a:gsLst>
              <a:gs pos="0">
                <a:srgbClr val="BFBFBF"/>
              </a:gs>
              <a:gs pos="16000">
                <a:srgbClr val="BFBFBF"/>
              </a:gs>
              <a:gs pos="100000">
                <a:srgbClr val="0D0D0D"/>
              </a:gs>
            </a:gsLst>
            <a:lin ang="2460000"/>
          </a:gradFill>
          <a:ln w="9525">
            <a:solidFill>
              <a:srgbClr val="000000"/>
            </a:solid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37" name="Freeform 36"/>
          <p:cNvSpPr>
            <a:spLocks noChangeArrowheads="1"/>
          </p:cNvSpPr>
          <p:nvPr/>
        </p:nvSpPr>
        <p:spPr bwMode="auto">
          <a:xfrm>
            <a:off x="2120900" y="687388"/>
            <a:ext cx="2882900" cy="3879850"/>
          </a:xfrm>
          <a:custGeom>
            <a:avLst/>
            <a:gdLst>
              <a:gd name="T0" fmla="*/ 76200 w 2882900"/>
              <a:gd name="T1" fmla="*/ 3879850 h 3879850"/>
              <a:gd name="T2" fmla="*/ 1670050 w 2882900"/>
              <a:gd name="T3" fmla="*/ 3689350 h 3879850"/>
              <a:gd name="T4" fmla="*/ 2736850 w 2882900"/>
              <a:gd name="T5" fmla="*/ 3689350 h 3879850"/>
              <a:gd name="T6" fmla="*/ 2844800 w 2882900"/>
              <a:gd name="T7" fmla="*/ 2711450 h 3879850"/>
              <a:gd name="T8" fmla="*/ 2800350 w 2882900"/>
              <a:gd name="T9" fmla="*/ 1619250 h 3879850"/>
              <a:gd name="T10" fmla="*/ 2882900 w 2882900"/>
              <a:gd name="T11" fmla="*/ 1574800 h 3879850"/>
              <a:gd name="T12" fmla="*/ 2495550 w 2882900"/>
              <a:gd name="T13" fmla="*/ 0 h 3879850"/>
              <a:gd name="T14" fmla="*/ 2476500 w 2882900"/>
              <a:gd name="T15" fmla="*/ 171450 h 3879850"/>
              <a:gd name="T16" fmla="*/ 1682750 w 2882900"/>
              <a:gd name="T17" fmla="*/ 336550 h 3879850"/>
              <a:gd name="T18" fmla="*/ 1282700 w 2882900"/>
              <a:gd name="T19" fmla="*/ 565150 h 3879850"/>
              <a:gd name="T20" fmla="*/ 1308100 w 2882900"/>
              <a:gd name="T21" fmla="*/ 215900 h 3879850"/>
              <a:gd name="T22" fmla="*/ 844550 w 2882900"/>
              <a:gd name="T23" fmla="*/ 241300 h 3879850"/>
              <a:gd name="T24" fmla="*/ 971550 w 2882900"/>
              <a:gd name="T25" fmla="*/ 660400 h 3879850"/>
              <a:gd name="T26" fmla="*/ 0 w 2882900"/>
              <a:gd name="T27" fmla="*/ 1168400 h 3879850"/>
              <a:gd name="T28" fmla="*/ 431800 w 2882900"/>
              <a:gd name="T29" fmla="*/ 1320800 h 3879850"/>
              <a:gd name="T30" fmla="*/ 76200 w 2882900"/>
              <a:gd name="T31" fmla="*/ 3879850 h 38798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2900"/>
              <a:gd name="T49" fmla="*/ 0 h 3879850"/>
              <a:gd name="T50" fmla="*/ 2882900 w 2882900"/>
              <a:gd name="T51" fmla="*/ 3879850 h 38798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2900" h="3879850">
                <a:moveTo>
                  <a:pt x="76200" y="3879850"/>
                </a:moveTo>
                <a:lnTo>
                  <a:pt x="1670050" y="3689350"/>
                </a:lnTo>
                <a:lnTo>
                  <a:pt x="2736850" y="3689350"/>
                </a:lnTo>
                <a:lnTo>
                  <a:pt x="2844800" y="2711450"/>
                </a:lnTo>
                <a:lnTo>
                  <a:pt x="2800350" y="1619250"/>
                </a:lnTo>
                <a:lnTo>
                  <a:pt x="2882900" y="1574800"/>
                </a:lnTo>
                <a:lnTo>
                  <a:pt x="2495550" y="0"/>
                </a:lnTo>
                <a:lnTo>
                  <a:pt x="2476500" y="171450"/>
                </a:lnTo>
                <a:lnTo>
                  <a:pt x="1682750" y="336550"/>
                </a:lnTo>
                <a:lnTo>
                  <a:pt x="1282700" y="565150"/>
                </a:lnTo>
                <a:lnTo>
                  <a:pt x="1308100" y="215900"/>
                </a:lnTo>
                <a:lnTo>
                  <a:pt x="844550" y="241300"/>
                </a:lnTo>
                <a:lnTo>
                  <a:pt x="971550" y="660400"/>
                </a:lnTo>
                <a:lnTo>
                  <a:pt x="0" y="1168400"/>
                </a:lnTo>
                <a:lnTo>
                  <a:pt x="431800" y="1320800"/>
                </a:lnTo>
                <a:lnTo>
                  <a:pt x="76200" y="3879850"/>
                </a:lnTo>
                <a:close/>
              </a:path>
            </a:pathLst>
          </a:custGeom>
          <a:noFill/>
          <a:ln w="25400">
            <a:solidFill>
              <a:srgbClr val="000000"/>
            </a:solidFill>
            <a:round/>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grpSp>
        <p:nvGrpSpPr>
          <p:cNvPr id="4" name="Group 60"/>
          <p:cNvGrpSpPr>
            <a:grpSpLocks/>
          </p:cNvGrpSpPr>
          <p:nvPr/>
        </p:nvGrpSpPr>
        <p:grpSpPr bwMode="auto">
          <a:xfrm>
            <a:off x="4365625" y="3530600"/>
            <a:ext cx="1570038" cy="2786063"/>
            <a:chOff x="5051333" y="3293962"/>
            <a:chExt cx="1570616" cy="2785159"/>
          </a:xfrm>
        </p:grpSpPr>
        <p:sp>
          <p:nvSpPr>
            <p:cNvPr id="24592" name="TextBox 16"/>
            <p:cNvSpPr txBox="1">
              <a:spLocks noChangeArrowheads="1"/>
            </p:cNvSpPr>
            <p:nvPr/>
          </p:nvSpPr>
          <p:spPr bwMode="auto">
            <a:xfrm>
              <a:off x="5051333" y="4694126"/>
              <a:ext cx="1570616" cy="1384995"/>
            </a:xfrm>
            <a:prstGeom prst="rect">
              <a:avLst/>
            </a:prstGeom>
            <a:noFill/>
            <a:ln w="9525">
              <a:noFill/>
              <a:miter lim="800000"/>
              <a:headEnd/>
              <a:tailEnd/>
            </a:ln>
          </p:spPr>
          <p:txBody>
            <a:bodyPr wrap="none">
              <a:spAutoFit/>
            </a:bodyPr>
            <a:lstStyle/>
            <a:p>
              <a:pPr algn="ctr" defTabSz="457200"/>
              <a:r>
                <a:rPr lang="en-US" sz="1400" i="1">
                  <a:solidFill>
                    <a:prstClr val="black"/>
                  </a:solidFill>
                  <a:latin typeface="Cambria" pitchFamily="-65" charset="0"/>
                  <a:ea typeface="ＭＳ Ｐゴシック" pitchFamily="-65" charset="-128"/>
                  <a:cs typeface="+mn-cs"/>
                </a:rPr>
                <a:t>$12 Billion</a:t>
              </a:r>
            </a:p>
            <a:p>
              <a:pPr algn="ctr" defTabSz="457200"/>
              <a:r>
                <a:rPr lang="en-US" sz="2000">
                  <a:solidFill>
                    <a:prstClr val="white"/>
                  </a:solidFill>
                  <a:latin typeface="Cambria" pitchFamily="-65" charset="0"/>
                  <a:ea typeface="ＭＳ Ｐゴシック" pitchFamily="-65" charset="-128"/>
                  <a:cs typeface="+mn-cs"/>
                </a:rPr>
                <a:t>All</a:t>
              </a:r>
              <a:r>
                <a:rPr lang="en-US" sz="1600">
                  <a:solidFill>
                    <a:prstClr val="white"/>
                  </a:solidFill>
                  <a:latin typeface="Cambria" pitchFamily="-65" charset="0"/>
                  <a:ea typeface="ＭＳ Ｐゴシック" pitchFamily="-65" charset="-128"/>
                  <a:cs typeface="+mn-cs"/>
                </a:rPr>
                <a:t> others</a:t>
              </a:r>
            </a:p>
            <a:p>
              <a:pPr algn="ctr" defTabSz="457200"/>
              <a:r>
                <a:rPr lang="en-US" sz="1100" i="1">
                  <a:solidFill>
                    <a:prstClr val="white"/>
                  </a:solidFill>
                  <a:latin typeface="Cambria" pitchFamily="-65" charset="0"/>
                  <a:ea typeface="ＭＳ Ｐゴシック" pitchFamily="-65" charset="-128"/>
                  <a:cs typeface="+mn-cs"/>
                </a:rPr>
                <a:t>(including hydro, wind, </a:t>
              </a:r>
            </a:p>
            <a:p>
              <a:pPr algn="ctr" defTabSz="457200"/>
              <a:r>
                <a:rPr lang="en-US" sz="1100" i="1">
                  <a:solidFill>
                    <a:prstClr val="white"/>
                  </a:solidFill>
                  <a:latin typeface="Cambria" pitchFamily="-65" charset="0"/>
                  <a:ea typeface="ＭＳ Ｐゴシック" pitchFamily="-65" charset="-128"/>
                  <a:cs typeface="+mn-cs"/>
                </a:rPr>
                <a:t>and renewable tech)</a:t>
              </a:r>
            </a:p>
            <a:p>
              <a:pPr algn="ctr" defTabSz="457200"/>
              <a:r>
                <a:rPr lang="en-US" sz="1500" b="1">
                  <a:solidFill>
                    <a:prstClr val="black"/>
                  </a:solidFill>
                  <a:latin typeface="Cambria" pitchFamily="-65" charset="0"/>
                  <a:ea typeface="ＭＳ Ｐゴシック" pitchFamily="-65" charset="-128"/>
                  <a:cs typeface="+mn-cs"/>
                </a:rPr>
                <a:t>8%</a:t>
              </a:r>
            </a:p>
            <a:p>
              <a:pPr algn="ctr" defTabSz="457200"/>
              <a:endParaRPr lang="en-US" sz="1100">
                <a:solidFill>
                  <a:prstClr val="white"/>
                </a:solidFill>
                <a:latin typeface="Cambria" pitchFamily="-65" charset="0"/>
                <a:ea typeface="ＭＳ Ｐゴシック" pitchFamily="-65" charset="-128"/>
                <a:cs typeface="+mn-cs"/>
              </a:endParaRPr>
            </a:p>
          </p:txBody>
        </p:sp>
        <p:cxnSp>
          <p:nvCxnSpPr>
            <p:cNvPr id="77" name="Straight Connector 76"/>
            <p:cNvCxnSpPr/>
            <p:nvPr/>
          </p:nvCxnSpPr>
          <p:spPr>
            <a:xfrm rot="5400000">
              <a:off x="5331159" y="4181087"/>
              <a:ext cx="933147" cy="0"/>
            </a:xfrm>
            <a:prstGeom prst="line">
              <a:avLst/>
            </a:prstGeom>
            <a:ln w="6350" cap="flat" cmpd="sng" algn="ctr">
              <a:solidFill>
                <a:schemeClr val="accent3">
                  <a:lumMod val="20000"/>
                  <a:lumOff val="8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4" name="Left Brace 53"/>
            <p:cNvSpPr/>
            <p:nvPr/>
          </p:nvSpPr>
          <p:spPr>
            <a:xfrm rot="11244201">
              <a:off x="5650041" y="3293962"/>
              <a:ext cx="146104" cy="818884"/>
            </a:xfrm>
            <a:prstGeom prst="leftBrace">
              <a:avLst/>
            </a:prstGeom>
            <a:ln w="6350" cap="flat" cmpd="sng" algn="ctr">
              <a:solidFill>
                <a:schemeClr val="accent3">
                  <a:lumMod val="20000"/>
                  <a:lumOff val="8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endParaRPr lang="en-US">
                <a:solidFill>
                  <a:prstClr val="white"/>
                </a:solidFill>
                <a:ea typeface="ＭＳ Ｐゴシック" pitchFamily="-65" charset="-128"/>
              </a:endParaRPr>
            </a:p>
          </p:txBody>
        </p:sp>
      </p:grpSp>
      <p:sp>
        <p:nvSpPr>
          <p:cNvPr id="71" name="Freeform 70"/>
          <p:cNvSpPr/>
          <p:nvPr/>
        </p:nvSpPr>
        <p:spPr>
          <a:xfrm>
            <a:off x="3262313" y="671513"/>
            <a:ext cx="2690812" cy="3471862"/>
          </a:xfrm>
          <a:custGeom>
            <a:avLst/>
            <a:gdLst>
              <a:gd name="connsiteX0" fmla="*/ 1350526 w 2692108"/>
              <a:gd name="connsiteY0" fmla="*/ 0 h 3470367"/>
              <a:gd name="connsiteX1" fmla="*/ 831781 w 2692108"/>
              <a:gd name="connsiteY1" fmla="*/ 536654 h 3470367"/>
              <a:gd name="connsiteX2" fmla="*/ 822837 w 2692108"/>
              <a:gd name="connsiteY2" fmla="*/ 143107 h 3470367"/>
              <a:gd name="connsiteX3" fmla="*/ 509801 w 2692108"/>
              <a:gd name="connsiteY3" fmla="*/ 143107 h 3470367"/>
              <a:gd name="connsiteX4" fmla="*/ 509801 w 2692108"/>
              <a:gd name="connsiteY4" fmla="*/ 849703 h 3470367"/>
              <a:gd name="connsiteX5" fmla="*/ 0 w 2692108"/>
              <a:gd name="connsiteY5" fmla="*/ 1350581 h 3470367"/>
              <a:gd name="connsiteX6" fmla="*/ 304092 w 2692108"/>
              <a:gd name="connsiteY6" fmla="*/ 1350581 h 3470367"/>
              <a:gd name="connsiteX7" fmla="*/ 313036 w 2692108"/>
              <a:gd name="connsiteY7" fmla="*/ 3470367 h 3470367"/>
              <a:gd name="connsiteX8" fmla="*/ 2414848 w 2692108"/>
              <a:gd name="connsiteY8" fmla="*/ 3461422 h 3470367"/>
              <a:gd name="connsiteX9" fmla="*/ 2414848 w 2692108"/>
              <a:gd name="connsiteY9" fmla="*/ 1359525 h 3470367"/>
              <a:gd name="connsiteX10" fmla="*/ 2692108 w 2692108"/>
              <a:gd name="connsiteY10" fmla="*/ 1359525 h 3470367"/>
              <a:gd name="connsiteX11" fmla="*/ 1350526 w 2692108"/>
              <a:gd name="connsiteY11" fmla="*/ 0 h 3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2108" h="3470367">
                <a:moveTo>
                  <a:pt x="1350526" y="0"/>
                </a:moveTo>
                <a:lnTo>
                  <a:pt x="831781" y="536654"/>
                </a:lnTo>
                <a:lnTo>
                  <a:pt x="822837" y="143107"/>
                </a:lnTo>
                <a:lnTo>
                  <a:pt x="509801" y="143107"/>
                </a:lnTo>
                <a:lnTo>
                  <a:pt x="509801" y="849703"/>
                </a:lnTo>
                <a:lnTo>
                  <a:pt x="0" y="1350581"/>
                </a:lnTo>
                <a:lnTo>
                  <a:pt x="304092" y="1350581"/>
                </a:lnTo>
                <a:cubicBezTo>
                  <a:pt x="307073" y="2057176"/>
                  <a:pt x="313036" y="3470367"/>
                  <a:pt x="313036" y="3470367"/>
                </a:cubicBezTo>
                <a:lnTo>
                  <a:pt x="2414848" y="3461422"/>
                </a:lnTo>
                <a:lnTo>
                  <a:pt x="2414848" y="1359525"/>
                </a:lnTo>
                <a:lnTo>
                  <a:pt x="2692108" y="1359525"/>
                </a:lnTo>
                <a:lnTo>
                  <a:pt x="1350526" y="0"/>
                </a:lnTo>
                <a:close/>
              </a:path>
            </a:pathLst>
          </a:custGeom>
          <a:solidFill>
            <a:schemeClr val="bg1">
              <a:lumMod val="95000"/>
              <a:lumOff val="5000"/>
              <a:alpha val="21000"/>
            </a:schemeClr>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22" name="TextBox 21"/>
          <p:cNvSpPr txBox="1">
            <a:spLocks noChangeArrowheads="1"/>
          </p:cNvSpPr>
          <p:nvPr/>
        </p:nvSpPr>
        <p:spPr bwMode="auto">
          <a:xfrm>
            <a:off x="5891213" y="6062663"/>
            <a:ext cx="2868612" cy="522287"/>
          </a:xfrm>
          <a:prstGeom prst="rect">
            <a:avLst/>
          </a:prstGeom>
          <a:noFill/>
          <a:ln w="9525">
            <a:noFill/>
            <a:miter lim="800000"/>
            <a:headEnd/>
            <a:tailEnd/>
          </a:ln>
        </p:spPr>
        <p:txBody>
          <a:bodyPr wrap="none">
            <a:spAutoFit/>
          </a:bodyPr>
          <a:lstStyle/>
          <a:p>
            <a:pPr algn="ctr" defTabSz="457200"/>
            <a:r>
              <a:rPr lang="en-US" sz="1400">
                <a:solidFill>
                  <a:prstClr val="white"/>
                </a:solidFill>
                <a:ea typeface="ＭＳ Ｐゴシック" pitchFamily="-65" charset="-128"/>
                <a:cs typeface="+mn-cs"/>
              </a:rPr>
              <a:t>Data from study conducted by the</a:t>
            </a:r>
          </a:p>
          <a:p>
            <a:pPr algn="ctr" defTabSz="457200"/>
            <a:r>
              <a:rPr lang="en-US" sz="1400">
                <a:solidFill>
                  <a:prstClr val="white"/>
                </a:solidFill>
                <a:ea typeface="ＭＳ Ｐゴシック" pitchFamily="-65" charset="-128"/>
                <a:cs typeface="+mn-cs"/>
              </a:rPr>
              <a:t>Environmental Law Institute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10" presetClass="exit" presetSubtype="0" fill="hold" grpId="0" nodeType="withEffect">
                                  <p:stCondLst>
                                    <p:cond delay="0"/>
                                  </p:stCondLst>
                                  <p:childTnLst>
                                    <p:animEffect transition="out" filter="fade">
                                      <p:cBhvr>
                                        <p:cTn id="17" dur="500"/>
                                        <p:tgtEl>
                                          <p:spTgt spid="71"/>
                                        </p:tgtEl>
                                      </p:cBhvr>
                                    </p:animEffect>
                                    <p:set>
                                      <p:cBhvr>
                                        <p:cTn id="18" dur="1" fill="hold">
                                          <p:stCondLst>
                                            <p:cond delay="499"/>
                                          </p:stCondLst>
                                        </p:cTn>
                                        <p:tgtEl>
                                          <p:spTgt spid="71"/>
                                        </p:tgtEl>
                                        <p:attrNameLst>
                                          <p:attrName>style.visibility</p:attrName>
                                        </p:attrNameLst>
                                      </p:cBhvr>
                                      <p:to>
                                        <p:strVal val="hidden"/>
                                      </p:to>
                                    </p:se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500"/>
                                        <p:tgtEl>
                                          <p:spTgt spid="41"/>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up)">
                                      <p:cBhvr>
                                        <p:cTn id="30" dur="500"/>
                                        <p:tgtEl>
                                          <p:spTgt spid="4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up)">
                                      <p:cBhvr>
                                        <p:cTn id="34" dur="500"/>
                                        <p:tgtEl>
                                          <p:spTgt spid="45"/>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up)">
                                      <p:cBhvr>
                                        <p:cTn id="38" dur="500"/>
                                        <p:tgtEl>
                                          <p:spTgt spid="42"/>
                                        </p:tgtEl>
                                      </p:cBhvr>
                                    </p:animEffect>
                                  </p:childTnLst>
                                </p:cTn>
                              </p:par>
                            </p:childTnLst>
                          </p:cTn>
                        </p:par>
                        <p:par>
                          <p:cTn id="39" fill="hold">
                            <p:stCondLst>
                              <p:cond delay="3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3000"/>
                            </p:stCondLst>
                            <p:childTnLst>
                              <p:par>
                                <p:cTn id="43" presetID="22" presetClass="entr" presetSubtype="1"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up)">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animBg="1"/>
      <p:bldP spid="42" grpId="0" animBg="1"/>
      <p:bldP spid="44" grpId="0" animBg="1"/>
      <p:bldP spid="45" grpId="0" animBg="1"/>
      <p:bldP spid="71" grpId="0" animBg="1"/>
      <p:bldP spid="2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39700"/>
            <a:ext cx="8585200" cy="665163"/>
          </a:xfrm>
          <a:effectLst>
            <a:outerShdw dist="38100" dir="2700000" rotWithShape="0">
              <a:srgbClr val="000000">
                <a:alpha val="42999"/>
              </a:srgbClr>
            </a:outerShdw>
          </a:effectLst>
        </p:spPr>
        <p:txBody>
          <a:bodyPr/>
          <a:lstStyle/>
          <a:p>
            <a:pPr eaLnBrk="1" hangingPunct="1"/>
            <a:r>
              <a:rPr lang="en-US" sz="3200" smtClean="0">
                <a:ea typeface="ＭＳ Ｐゴシック" pitchFamily="-65" charset="-128"/>
              </a:rPr>
              <a:t>In 2010, almost </a:t>
            </a:r>
            <a:r>
              <a:rPr lang="en-US" sz="5000" smtClean="0">
                <a:ea typeface="ＭＳ Ｐゴシック" pitchFamily="-65" charset="-128"/>
              </a:rPr>
              <a:t>half</a:t>
            </a:r>
            <a:r>
              <a:rPr lang="en-US" sz="4000" smtClean="0">
                <a:ea typeface="ＭＳ Ｐゴシック" pitchFamily="-65" charset="-128"/>
              </a:rPr>
              <a:t> </a:t>
            </a:r>
            <a:r>
              <a:rPr lang="en-US" sz="3300" smtClean="0">
                <a:ea typeface="ＭＳ Ｐゴシック" pitchFamily="-65" charset="-128"/>
              </a:rPr>
              <a:t>of Idaho’s energy…</a:t>
            </a:r>
          </a:p>
        </p:txBody>
      </p:sp>
      <p:pic>
        <p:nvPicPr>
          <p:cNvPr id="4" name="Picture 3" descr="power-plant-coal-tatamund-india.jpg"/>
          <p:cNvPicPr>
            <a:picLocks noChangeAspect="1"/>
          </p:cNvPicPr>
          <p:nvPr/>
        </p:nvPicPr>
        <p:blipFill>
          <a:blip r:embed="rId3" cstate="print"/>
          <a:srcRect/>
          <a:stretch>
            <a:fillRect/>
          </a:stretch>
        </p:blipFill>
        <p:spPr bwMode="auto">
          <a:xfrm>
            <a:off x="4673600" y="3898900"/>
            <a:ext cx="3463925" cy="2298700"/>
          </a:xfrm>
          <a:prstGeom prst="rect">
            <a:avLst/>
          </a:prstGeom>
          <a:noFill/>
          <a:ln w="6350">
            <a:solidFill>
              <a:schemeClr val="bg1"/>
            </a:solidFill>
            <a:round/>
            <a:headEnd/>
            <a:tailEnd/>
          </a:ln>
          <a:effectLst>
            <a:outerShdw dist="38100" dir="2700000" rotWithShape="0">
              <a:srgbClr val="808080">
                <a:alpha val="17999"/>
              </a:srgbClr>
            </a:outerShdw>
          </a:effectLst>
        </p:spPr>
      </p:pic>
      <p:pic>
        <p:nvPicPr>
          <p:cNvPr id="5" name="Picture 4" descr="Boardman_Oregon_coal_plant_pano1.jpg"/>
          <p:cNvPicPr>
            <a:picLocks noChangeAspect="1"/>
          </p:cNvPicPr>
          <p:nvPr/>
        </p:nvPicPr>
        <p:blipFill>
          <a:blip r:embed="rId4" cstate="print"/>
          <a:srcRect/>
          <a:stretch>
            <a:fillRect/>
          </a:stretch>
        </p:blipFill>
        <p:spPr bwMode="auto">
          <a:xfrm>
            <a:off x="2019300" y="1406525"/>
            <a:ext cx="5016500" cy="2330450"/>
          </a:xfrm>
          <a:prstGeom prst="rect">
            <a:avLst/>
          </a:prstGeom>
          <a:noFill/>
          <a:ln w="6350">
            <a:solidFill>
              <a:schemeClr val="bg1"/>
            </a:solidFill>
            <a:round/>
            <a:headEnd/>
            <a:tailEnd/>
          </a:ln>
          <a:effectLst>
            <a:outerShdw dist="38100" dir="2700000" rotWithShape="0">
              <a:srgbClr val="808080">
                <a:alpha val="17999"/>
              </a:srgbClr>
            </a:outerShdw>
          </a:effectLst>
        </p:spPr>
      </p:pic>
      <p:pic>
        <p:nvPicPr>
          <p:cNvPr id="6" name="Picture 5" descr="media_httpfarm5static_Izlvd.jpg.scaled500.jpg"/>
          <p:cNvPicPr>
            <a:picLocks noChangeAspect="1"/>
          </p:cNvPicPr>
          <p:nvPr/>
        </p:nvPicPr>
        <p:blipFill>
          <a:blip r:embed="rId5" cstate="print"/>
          <a:srcRect/>
          <a:stretch>
            <a:fillRect/>
          </a:stretch>
        </p:blipFill>
        <p:spPr bwMode="auto">
          <a:xfrm>
            <a:off x="793750" y="3905250"/>
            <a:ext cx="3441700" cy="2293938"/>
          </a:xfrm>
          <a:prstGeom prst="rect">
            <a:avLst/>
          </a:prstGeom>
          <a:noFill/>
          <a:ln w="6350">
            <a:solidFill>
              <a:schemeClr val="bg1"/>
            </a:solidFill>
            <a:round/>
            <a:headEnd/>
            <a:tailEnd/>
          </a:ln>
          <a:effectLst>
            <a:outerShdw dist="38100" dir="2700000" rotWithShape="0">
              <a:srgbClr val="808080">
                <a:alpha val="17999"/>
              </a:srgbClr>
            </a:outerShdw>
          </a:effectLst>
        </p:spPr>
      </p:pic>
      <p:sp>
        <p:nvSpPr>
          <p:cNvPr id="7" name="Title 1"/>
          <p:cNvSpPr txBox="1">
            <a:spLocks/>
          </p:cNvSpPr>
          <p:nvPr/>
        </p:nvSpPr>
        <p:spPr bwMode="auto">
          <a:xfrm>
            <a:off x="347663" y="223838"/>
            <a:ext cx="8585200" cy="1181100"/>
          </a:xfrm>
          <a:prstGeom prst="rect">
            <a:avLst/>
          </a:prstGeom>
          <a:noFill/>
          <a:ln w="9525">
            <a:noFill/>
            <a:miter lim="800000"/>
            <a:headEnd/>
            <a:tailEnd/>
          </a:ln>
          <a:effectLst>
            <a:outerShdw dist="38100" dir="2700000" rotWithShape="0">
              <a:srgbClr val="808080">
                <a:alpha val="42999"/>
              </a:srgbClr>
            </a:outerShdw>
          </a:effectLst>
        </p:spPr>
        <p:txBody>
          <a:bodyPr anchor="ctr"/>
          <a:lstStyle/>
          <a:p>
            <a:pPr algn="ctr" defTabSz="457200">
              <a:lnSpc>
                <a:spcPct val="90000"/>
              </a:lnSpc>
            </a:pPr>
            <a:r>
              <a:rPr lang="en-US" sz="3600">
                <a:solidFill>
                  <a:prstClr val="white"/>
                </a:solidFill>
                <a:latin typeface="Calibri" pitchFamily="-65" charset="0"/>
                <a:ea typeface="ＭＳ Ｐゴシック" pitchFamily="-65" charset="-128"/>
                <a:cs typeface="+mn-cs"/>
              </a:rPr>
              <a:t/>
            </a:r>
            <a:br>
              <a:rPr lang="en-US" sz="3600">
                <a:solidFill>
                  <a:prstClr val="white"/>
                </a:solidFill>
                <a:latin typeface="Calibri" pitchFamily="-65" charset="0"/>
                <a:ea typeface="ＭＳ Ｐゴシック" pitchFamily="-65" charset="-128"/>
                <a:cs typeface="+mn-cs"/>
              </a:rPr>
            </a:br>
            <a:r>
              <a:rPr lang="en-US" sz="3600">
                <a:solidFill>
                  <a:prstClr val="white"/>
                </a:solidFill>
                <a:latin typeface="Calibri" pitchFamily="-65" charset="0"/>
                <a:ea typeface="ＭＳ Ｐゴシック" pitchFamily="-65" charset="-128"/>
                <a:cs typeface="+mn-cs"/>
              </a:rPr>
              <a:t>…came from coal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reeform 5"/>
          <p:cNvSpPr/>
          <p:nvPr/>
        </p:nvSpPr>
        <p:spPr>
          <a:xfrm>
            <a:off x="884124" y="1420743"/>
            <a:ext cx="1162705" cy="3336203"/>
          </a:xfrm>
          <a:custGeom>
            <a:avLst/>
            <a:gdLst>
              <a:gd name="connsiteX0" fmla="*/ 1135873 w 1162705"/>
              <a:gd name="connsiteY0" fmla="*/ 89442 h 3336203"/>
              <a:gd name="connsiteX1" fmla="*/ 1162705 w 1162705"/>
              <a:gd name="connsiteY1" fmla="*/ 3336203 h 3336203"/>
              <a:gd name="connsiteX2" fmla="*/ 313036 w 1162705"/>
              <a:gd name="connsiteY2" fmla="*/ 3327259 h 3336203"/>
              <a:gd name="connsiteX3" fmla="*/ 304092 w 1162705"/>
              <a:gd name="connsiteY3" fmla="*/ 1207473 h 3336203"/>
              <a:gd name="connsiteX4" fmla="*/ 0 w 1162705"/>
              <a:gd name="connsiteY4" fmla="*/ 1207473 h 3336203"/>
              <a:gd name="connsiteX5" fmla="*/ 518745 w 1162705"/>
              <a:gd name="connsiteY5" fmla="*/ 706595 h 3336203"/>
              <a:gd name="connsiteX6" fmla="*/ 509801 w 1162705"/>
              <a:gd name="connsiteY6" fmla="*/ 0 h 3336203"/>
              <a:gd name="connsiteX7" fmla="*/ 831781 w 1162705"/>
              <a:gd name="connsiteY7" fmla="*/ 0 h 3336203"/>
              <a:gd name="connsiteX8" fmla="*/ 831781 w 1162705"/>
              <a:gd name="connsiteY8" fmla="*/ 393547 h 3336203"/>
              <a:gd name="connsiteX9" fmla="*/ 1135873 w 1162705"/>
              <a:gd name="connsiteY9" fmla="*/ 89442 h 333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2705" h="3336203">
                <a:moveTo>
                  <a:pt x="1135873" y="89442"/>
                </a:moveTo>
                <a:lnTo>
                  <a:pt x="1162705" y="3336203"/>
                </a:lnTo>
                <a:lnTo>
                  <a:pt x="313036" y="3327259"/>
                </a:lnTo>
                <a:cubicBezTo>
                  <a:pt x="310055" y="2620664"/>
                  <a:pt x="304092" y="1207473"/>
                  <a:pt x="304092" y="1207473"/>
                </a:cubicBezTo>
                <a:lnTo>
                  <a:pt x="0" y="1207473"/>
                </a:lnTo>
                <a:lnTo>
                  <a:pt x="518745" y="706595"/>
                </a:lnTo>
                <a:lnTo>
                  <a:pt x="509801" y="0"/>
                </a:lnTo>
                <a:lnTo>
                  <a:pt x="831781" y="0"/>
                </a:lnTo>
                <a:lnTo>
                  <a:pt x="831781" y="393547"/>
                </a:lnTo>
                <a:lnTo>
                  <a:pt x="1135873" y="89442"/>
                </a:lnTo>
                <a:close/>
              </a:path>
            </a:pathLst>
          </a:custGeom>
          <a:gradFill flip="none" rotWithShape="1">
            <a:gsLst>
              <a:gs pos="0">
                <a:schemeClr val="bg1">
                  <a:lumMod val="95000"/>
                  <a:lumOff val="5000"/>
                </a:schemeClr>
              </a:gs>
              <a:gs pos="100000">
                <a:schemeClr val="bg1">
                  <a:lumMod val="50000"/>
                  <a:lumOff val="50000"/>
                </a:schemeClr>
              </a:gs>
            </a:gsLst>
            <a:path path="circle">
              <a:fillToRect l="100000" t="100000"/>
            </a:path>
            <a:tileRect r="-100000" b="-100000"/>
          </a:gradFill>
          <a:ln>
            <a:solidFill>
              <a:srgbClr val="0D0D0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10" name="Freeform 9"/>
          <p:cNvSpPr/>
          <p:nvPr/>
        </p:nvSpPr>
        <p:spPr>
          <a:xfrm>
            <a:off x="2019997" y="1295523"/>
            <a:ext cx="840725" cy="3461423"/>
          </a:xfrm>
          <a:custGeom>
            <a:avLst/>
            <a:gdLst>
              <a:gd name="connsiteX0" fmla="*/ 840725 w 840725"/>
              <a:gd name="connsiteY0" fmla="*/ 617153 h 3461423"/>
              <a:gd name="connsiteX1" fmla="*/ 831781 w 840725"/>
              <a:gd name="connsiteY1" fmla="*/ 3461423 h 3461423"/>
              <a:gd name="connsiteX2" fmla="*/ 26832 w 840725"/>
              <a:gd name="connsiteY2" fmla="*/ 3461423 h 3461423"/>
              <a:gd name="connsiteX3" fmla="*/ 0 w 840725"/>
              <a:gd name="connsiteY3" fmla="*/ 205718 h 3461423"/>
              <a:gd name="connsiteX4" fmla="*/ 214653 w 840725"/>
              <a:gd name="connsiteY4" fmla="*/ 0 h 3461423"/>
              <a:gd name="connsiteX5" fmla="*/ 840725 w 840725"/>
              <a:gd name="connsiteY5" fmla="*/ 617153 h 34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725" h="3461423">
                <a:moveTo>
                  <a:pt x="840725" y="617153"/>
                </a:moveTo>
                <a:cubicBezTo>
                  <a:pt x="837744" y="1565243"/>
                  <a:pt x="831781" y="3461423"/>
                  <a:pt x="831781" y="3461423"/>
                </a:cubicBezTo>
                <a:lnTo>
                  <a:pt x="26832" y="3461423"/>
                </a:lnTo>
                <a:lnTo>
                  <a:pt x="0" y="205718"/>
                </a:lnTo>
                <a:lnTo>
                  <a:pt x="214653" y="0"/>
                </a:lnTo>
                <a:lnTo>
                  <a:pt x="840725" y="617153"/>
                </a:lnTo>
                <a:close/>
              </a:path>
            </a:pathLst>
          </a:custGeom>
          <a:gradFill flip="none" rotWithShape="1">
            <a:gsLst>
              <a:gs pos="0">
                <a:srgbClr val="000090"/>
              </a:gs>
              <a:gs pos="100000">
                <a:schemeClr val="accent5">
                  <a:lumMod val="75000"/>
                </a:schemeClr>
              </a:gs>
            </a:gsLst>
            <a:path path="circle">
              <a:fillToRect l="100000" t="100000"/>
            </a:path>
            <a:tileRect r="-100000" b="-100000"/>
          </a:gradFill>
          <a:ln>
            <a:solidFill>
              <a:srgbClr val="0D0D0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14" name="Freeform 13"/>
          <p:cNvSpPr/>
          <p:nvPr/>
        </p:nvSpPr>
        <p:spPr>
          <a:xfrm>
            <a:off x="2932273" y="1984230"/>
            <a:ext cx="178878" cy="2763772"/>
          </a:xfrm>
          <a:custGeom>
            <a:avLst/>
            <a:gdLst>
              <a:gd name="connsiteX0" fmla="*/ 0 w 178878"/>
              <a:gd name="connsiteY0" fmla="*/ 0 h 2763772"/>
              <a:gd name="connsiteX1" fmla="*/ 8944 w 178878"/>
              <a:gd name="connsiteY1" fmla="*/ 2763772 h 2763772"/>
              <a:gd name="connsiteX2" fmla="*/ 178878 w 178878"/>
              <a:gd name="connsiteY2" fmla="*/ 2763772 h 2763772"/>
              <a:gd name="connsiteX3" fmla="*/ 178878 w 178878"/>
              <a:gd name="connsiteY3" fmla="*/ 196774 h 2763772"/>
              <a:gd name="connsiteX4" fmla="*/ 0 w 178878"/>
              <a:gd name="connsiteY4" fmla="*/ 0 h 276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8" h="2763772">
                <a:moveTo>
                  <a:pt x="0" y="0"/>
                </a:moveTo>
                <a:cubicBezTo>
                  <a:pt x="2981" y="921257"/>
                  <a:pt x="8944" y="2763772"/>
                  <a:pt x="8944" y="2763772"/>
                </a:cubicBezTo>
                <a:lnTo>
                  <a:pt x="178878" y="2763772"/>
                </a:lnTo>
                <a:lnTo>
                  <a:pt x="178878" y="196774"/>
                </a:lnTo>
                <a:lnTo>
                  <a:pt x="0" y="0"/>
                </a:lnTo>
                <a:close/>
              </a:path>
            </a:pathLst>
          </a:custGeom>
          <a:gradFill flip="none" rotWithShape="1">
            <a:gsLst>
              <a:gs pos="0">
                <a:schemeClr val="tx2">
                  <a:lumMod val="25000"/>
                </a:schemeClr>
              </a:gs>
              <a:gs pos="100000">
                <a:schemeClr val="tx2">
                  <a:lumMod val="75000"/>
                </a:schemeClr>
              </a:gs>
            </a:gsLst>
            <a:path path="circle">
              <a:fillToRect l="100000" t="100000"/>
            </a:path>
            <a:tileRect r="-100000" b="-100000"/>
          </a:gradFill>
          <a:ln>
            <a:solidFill>
              <a:srgbClr val="0D0D0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18" name="Freeform 17"/>
          <p:cNvSpPr/>
          <p:nvPr/>
        </p:nvSpPr>
        <p:spPr>
          <a:xfrm>
            <a:off x="2860722" y="1903732"/>
            <a:ext cx="80495" cy="2853214"/>
          </a:xfrm>
          <a:custGeom>
            <a:avLst/>
            <a:gdLst>
              <a:gd name="connsiteX0" fmla="*/ 0 w 80495"/>
              <a:gd name="connsiteY0" fmla="*/ 0 h 2853214"/>
              <a:gd name="connsiteX1" fmla="*/ 0 w 80495"/>
              <a:gd name="connsiteY1" fmla="*/ 2844270 h 2853214"/>
              <a:gd name="connsiteX2" fmla="*/ 80495 w 80495"/>
              <a:gd name="connsiteY2" fmla="*/ 2853214 h 2853214"/>
              <a:gd name="connsiteX3" fmla="*/ 71551 w 80495"/>
              <a:gd name="connsiteY3" fmla="*/ 80498 h 2853214"/>
              <a:gd name="connsiteX4" fmla="*/ 0 w 80495"/>
              <a:gd name="connsiteY4" fmla="*/ 0 h 285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95" h="2853214">
                <a:moveTo>
                  <a:pt x="0" y="0"/>
                </a:moveTo>
                <a:lnTo>
                  <a:pt x="0" y="2844270"/>
                </a:lnTo>
                <a:lnTo>
                  <a:pt x="80495" y="2853214"/>
                </a:lnTo>
                <a:cubicBezTo>
                  <a:pt x="77514" y="1928975"/>
                  <a:pt x="71551" y="80498"/>
                  <a:pt x="71551" y="80498"/>
                </a:cubicBezTo>
                <a:lnTo>
                  <a:pt x="0" y="0"/>
                </a:lnTo>
                <a:close/>
              </a:path>
            </a:pathLst>
          </a:custGeom>
          <a:gradFill flip="none" rotWithShape="1">
            <a:gsLst>
              <a:gs pos="0">
                <a:schemeClr val="accent2">
                  <a:lumMod val="50000"/>
                </a:schemeClr>
              </a:gs>
              <a:gs pos="100000">
                <a:schemeClr val="accent2">
                  <a:lumMod val="60000"/>
                  <a:lumOff val="40000"/>
                </a:schemeClr>
              </a:gs>
            </a:gsLst>
            <a:path path="circle">
              <a:fillToRect l="100000" t="100000"/>
            </a:path>
            <a:tileRect r="-100000" b="-100000"/>
          </a:gradFill>
          <a:ln>
            <a:solidFill>
              <a:srgbClr val="0D0D0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22" name="Freeform 21"/>
          <p:cNvSpPr/>
          <p:nvPr/>
        </p:nvSpPr>
        <p:spPr>
          <a:xfrm>
            <a:off x="3111151" y="2172059"/>
            <a:ext cx="160989" cy="2575943"/>
          </a:xfrm>
          <a:custGeom>
            <a:avLst/>
            <a:gdLst>
              <a:gd name="connsiteX0" fmla="*/ 0 w 160989"/>
              <a:gd name="connsiteY0" fmla="*/ 2566999 h 2575943"/>
              <a:gd name="connsiteX1" fmla="*/ 160989 w 160989"/>
              <a:gd name="connsiteY1" fmla="*/ 2575943 h 2575943"/>
              <a:gd name="connsiteX2" fmla="*/ 152046 w 160989"/>
              <a:gd name="connsiteY2" fmla="*/ 160997 h 2575943"/>
              <a:gd name="connsiteX3" fmla="*/ 0 w 160989"/>
              <a:gd name="connsiteY3" fmla="*/ 0 h 2575943"/>
              <a:gd name="connsiteX4" fmla="*/ 0 w 160989"/>
              <a:gd name="connsiteY4" fmla="*/ 2566999 h 257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89" h="2575943">
                <a:moveTo>
                  <a:pt x="0" y="2566999"/>
                </a:moveTo>
                <a:lnTo>
                  <a:pt x="160989" y="2575943"/>
                </a:lnTo>
                <a:lnTo>
                  <a:pt x="152046" y="160997"/>
                </a:lnTo>
                <a:lnTo>
                  <a:pt x="0" y="0"/>
                </a:lnTo>
                <a:lnTo>
                  <a:pt x="0" y="2566999"/>
                </a:lnTo>
                <a:close/>
              </a:path>
            </a:pathLst>
          </a:custGeom>
          <a:gradFill flip="none" rotWithShape="1">
            <a:gsLst>
              <a:gs pos="0">
                <a:schemeClr val="tx1">
                  <a:lumMod val="50000"/>
                </a:schemeClr>
              </a:gs>
              <a:gs pos="100000">
                <a:schemeClr val="tx1">
                  <a:lumMod val="85000"/>
                </a:schemeClr>
              </a:gs>
            </a:gsLst>
            <a:path path="circle">
              <a:fillToRect l="100000" t="100000"/>
            </a:path>
            <a:tileRect r="-100000" b="-100000"/>
          </a:gradFill>
          <a:ln>
            <a:solidFill>
              <a:srgbClr val="0D0D0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26" name="Freeform 25"/>
          <p:cNvSpPr/>
          <p:nvPr/>
        </p:nvSpPr>
        <p:spPr>
          <a:xfrm>
            <a:off x="3263900" y="2312988"/>
            <a:ext cx="311150" cy="2432050"/>
          </a:xfrm>
          <a:custGeom>
            <a:avLst/>
            <a:gdLst>
              <a:gd name="connsiteX0" fmla="*/ 0 w 311150"/>
              <a:gd name="connsiteY0" fmla="*/ 0 h 2432050"/>
              <a:gd name="connsiteX1" fmla="*/ 6350 w 311150"/>
              <a:gd name="connsiteY1" fmla="*/ 2432050 h 2432050"/>
              <a:gd name="connsiteX2" fmla="*/ 44450 w 311150"/>
              <a:gd name="connsiteY2" fmla="*/ 2432050 h 2432050"/>
              <a:gd name="connsiteX3" fmla="*/ 44450 w 311150"/>
              <a:gd name="connsiteY3" fmla="*/ 330200 h 2432050"/>
              <a:gd name="connsiteX4" fmla="*/ 311150 w 311150"/>
              <a:gd name="connsiteY4" fmla="*/ 330200 h 2432050"/>
              <a:gd name="connsiteX5" fmla="*/ 0 w 311150"/>
              <a:gd name="connsiteY5" fmla="*/ 0 h 243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50" h="2432050">
                <a:moveTo>
                  <a:pt x="0" y="0"/>
                </a:moveTo>
                <a:cubicBezTo>
                  <a:pt x="2117" y="810683"/>
                  <a:pt x="6350" y="2432050"/>
                  <a:pt x="6350" y="2432050"/>
                </a:cubicBezTo>
                <a:lnTo>
                  <a:pt x="44450" y="2432050"/>
                </a:lnTo>
                <a:lnTo>
                  <a:pt x="44450" y="330200"/>
                </a:lnTo>
                <a:lnTo>
                  <a:pt x="311150" y="330200"/>
                </a:lnTo>
                <a:lnTo>
                  <a:pt x="0" y="0"/>
                </a:lnTo>
                <a:close/>
              </a:path>
            </a:pathLst>
          </a:custGeom>
          <a:solidFill>
            <a:srgbClr val="77933C"/>
          </a:solidFill>
          <a:ln>
            <a:solidFill>
              <a:srgbClr val="0D0D0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29" name="Freeform 28"/>
          <p:cNvSpPr/>
          <p:nvPr/>
        </p:nvSpPr>
        <p:spPr>
          <a:xfrm>
            <a:off x="893763" y="1285875"/>
            <a:ext cx="2690812" cy="3471863"/>
          </a:xfrm>
          <a:custGeom>
            <a:avLst/>
            <a:gdLst>
              <a:gd name="connsiteX0" fmla="*/ 1350526 w 2692108"/>
              <a:gd name="connsiteY0" fmla="*/ 0 h 3470367"/>
              <a:gd name="connsiteX1" fmla="*/ 831781 w 2692108"/>
              <a:gd name="connsiteY1" fmla="*/ 536654 h 3470367"/>
              <a:gd name="connsiteX2" fmla="*/ 822837 w 2692108"/>
              <a:gd name="connsiteY2" fmla="*/ 143107 h 3470367"/>
              <a:gd name="connsiteX3" fmla="*/ 509801 w 2692108"/>
              <a:gd name="connsiteY3" fmla="*/ 143107 h 3470367"/>
              <a:gd name="connsiteX4" fmla="*/ 509801 w 2692108"/>
              <a:gd name="connsiteY4" fmla="*/ 849703 h 3470367"/>
              <a:gd name="connsiteX5" fmla="*/ 0 w 2692108"/>
              <a:gd name="connsiteY5" fmla="*/ 1350581 h 3470367"/>
              <a:gd name="connsiteX6" fmla="*/ 304092 w 2692108"/>
              <a:gd name="connsiteY6" fmla="*/ 1350581 h 3470367"/>
              <a:gd name="connsiteX7" fmla="*/ 313036 w 2692108"/>
              <a:gd name="connsiteY7" fmla="*/ 3470367 h 3470367"/>
              <a:gd name="connsiteX8" fmla="*/ 2414848 w 2692108"/>
              <a:gd name="connsiteY8" fmla="*/ 3461422 h 3470367"/>
              <a:gd name="connsiteX9" fmla="*/ 2414848 w 2692108"/>
              <a:gd name="connsiteY9" fmla="*/ 1359525 h 3470367"/>
              <a:gd name="connsiteX10" fmla="*/ 2692108 w 2692108"/>
              <a:gd name="connsiteY10" fmla="*/ 1359525 h 3470367"/>
              <a:gd name="connsiteX11" fmla="*/ 1350526 w 2692108"/>
              <a:gd name="connsiteY11" fmla="*/ 0 h 3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2108" h="3470367">
                <a:moveTo>
                  <a:pt x="1350526" y="0"/>
                </a:moveTo>
                <a:lnTo>
                  <a:pt x="831781" y="536654"/>
                </a:lnTo>
                <a:lnTo>
                  <a:pt x="822837" y="143107"/>
                </a:lnTo>
                <a:lnTo>
                  <a:pt x="509801" y="143107"/>
                </a:lnTo>
                <a:lnTo>
                  <a:pt x="509801" y="849703"/>
                </a:lnTo>
                <a:lnTo>
                  <a:pt x="0" y="1350581"/>
                </a:lnTo>
                <a:lnTo>
                  <a:pt x="304092" y="1350581"/>
                </a:lnTo>
                <a:cubicBezTo>
                  <a:pt x="307073" y="2057176"/>
                  <a:pt x="313036" y="3470367"/>
                  <a:pt x="313036" y="3470367"/>
                </a:cubicBezTo>
                <a:lnTo>
                  <a:pt x="2414848" y="3461422"/>
                </a:lnTo>
                <a:lnTo>
                  <a:pt x="2414848" y="1359525"/>
                </a:lnTo>
                <a:lnTo>
                  <a:pt x="2692108" y="1359525"/>
                </a:lnTo>
                <a:lnTo>
                  <a:pt x="1350526" y="0"/>
                </a:lnTo>
                <a:close/>
              </a:path>
            </a:pathLst>
          </a:custGeom>
          <a:no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60" name="TextBox 59"/>
          <p:cNvSpPr txBox="1">
            <a:spLocks noChangeArrowheads="1"/>
          </p:cNvSpPr>
          <p:nvPr/>
        </p:nvSpPr>
        <p:spPr bwMode="auto">
          <a:xfrm>
            <a:off x="3468688" y="882650"/>
            <a:ext cx="4595812" cy="892175"/>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defTabSz="457200"/>
            <a:r>
              <a:rPr lang="en-US" sz="2600">
                <a:solidFill>
                  <a:prstClr val="white"/>
                </a:solidFill>
                <a:latin typeface="Cambria" pitchFamily="-65" charset="0"/>
                <a:ea typeface="ＭＳ Ｐゴシック" pitchFamily="-65" charset="-128"/>
                <a:cs typeface="+mn-cs"/>
              </a:rPr>
              <a:t>Expanding clean, renewable energy options.</a:t>
            </a:r>
          </a:p>
        </p:txBody>
      </p:sp>
      <p:sp>
        <p:nvSpPr>
          <p:cNvPr id="67" name="TextBox 66"/>
          <p:cNvSpPr txBox="1">
            <a:spLocks noChangeArrowheads="1"/>
          </p:cNvSpPr>
          <p:nvPr/>
        </p:nvSpPr>
        <p:spPr bwMode="auto">
          <a:xfrm>
            <a:off x="5662613" y="2754313"/>
            <a:ext cx="3530600" cy="384175"/>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defTabSz="457200">
              <a:buFont typeface="Arial" charset="0"/>
              <a:buChar char="•"/>
            </a:pPr>
            <a:r>
              <a:rPr lang="en-US" sz="1900">
                <a:solidFill>
                  <a:srgbClr val="FCD5B5"/>
                </a:solidFill>
                <a:latin typeface="Cambria" pitchFamily="-65" charset="0"/>
                <a:ea typeface="ＭＳ Ｐゴシック" pitchFamily="-65" charset="-128"/>
                <a:cs typeface="+mn-cs"/>
              </a:rPr>
              <a:t> Geothermal</a:t>
            </a:r>
          </a:p>
        </p:txBody>
      </p:sp>
      <p:sp>
        <p:nvSpPr>
          <p:cNvPr id="68" name="TextBox 67"/>
          <p:cNvSpPr txBox="1">
            <a:spLocks noChangeArrowheads="1"/>
          </p:cNvSpPr>
          <p:nvPr/>
        </p:nvSpPr>
        <p:spPr bwMode="auto">
          <a:xfrm>
            <a:off x="5662613" y="3287713"/>
            <a:ext cx="3530600" cy="384175"/>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defTabSz="457200">
              <a:buFont typeface="Arial" charset="0"/>
              <a:buChar char="•"/>
            </a:pPr>
            <a:r>
              <a:rPr lang="en-US" sz="1900">
                <a:solidFill>
                  <a:srgbClr val="F8FF93"/>
                </a:solidFill>
                <a:latin typeface="Cambria" pitchFamily="-65" charset="0"/>
                <a:ea typeface="ＭＳ Ｐゴシック" pitchFamily="-65" charset="-128"/>
                <a:cs typeface="+mn-cs"/>
              </a:rPr>
              <a:t> Solar PV/Solar Thermal</a:t>
            </a:r>
          </a:p>
        </p:txBody>
      </p:sp>
      <p:sp>
        <p:nvSpPr>
          <p:cNvPr id="69" name="TextBox 68"/>
          <p:cNvSpPr txBox="1">
            <a:spLocks noChangeArrowheads="1"/>
          </p:cNvSpPr>
          <p:nvPr/>
        </p:nvSpPr>
        <p:spPr bwMode="auto">
          <a:xfrm>
            <a:off x="5662613" y="3821113"/>
            <a:ext cx="3530600" cy="384175"/>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defTabSz="457200">
              <a:buFont typeface="Arial" charset="0"/>
              <a:buChar char="•"/>
            </a:pPr>
            <a:r>
              <a:rPr lang="en-US" sz="1900">
                <a:solidFill>
                  <a:srgbClr val="C3D69B"/>
                </a:solidFill>
                <a:latin typeface="Cambria" pitchFamily="-65" charset="0"/>
                <a:ea typeface="ＭＳ Ｐゴシック" pitchFamily="-65" charset="-128"/>
                <a:cs typeface="+mn-cs"/>
              </a:rPr>
              <a:t> Biomass</a:t>
            </a:r>
          </a:p>
        </p:txBody>
      </p:sp>
      <p:grpSp>
        <p:nvGrpSpPr>
          <p:cNvPr id="2" name="Group 71"/>
          <p:cNvGrpSpPr>
            <a:grpSpLocks/>
          </p:cNvGrpSpPr>
          <p:nvPr/>
        </p:nvGrpSpPr>
        <p:grpSpPr bwMode="auto">
          <a:xfrm>
            <a:off x="3262313" y="2325688"/>
            <a:ext cx="2297112" cy="2435225"/>
            <a:chOff x="3262926" y="2325074"/>
            <a:chExt cx="2295769" cy="2435327"/>
          </a:xfrm>
        </p:grpSpPr>
        <p:sp>
          <p:nvSpPr>
            <p:cNvPr id="61" name="Freeform 60"/>
            <p:cNvSpPr/>
            <p:nvPr/>
          </p:nvSpPr>
          <p:spPr>
            <a:xfrm>
              <a:off x="4763823" y="2328249"/>
              <a:ext cx="310968" cy="2432152"/>
            </a:xfrm>
            <a:custGeom>
              <a:avLst/>
              <a:gdLst>
                <a:gd name="connsiteX0" fmla="*/ 0 w 311150"/>
                <a:gd name="connsiteY0" fmla="*/ 0 h 2432050"/>
                <a:gd name="connsiteX1" fmla="*/ 6350 w 311150"/>
                <a:gd name="connsiteY1" fmla="*/ 2432050 h 2432050"/>
                <a:gd name="connsiteX2" fmla="*/ 44450 w 311150"/>
                <a:gd name="connsiteY2" fmla="*/ 2432050 h 2432050"/>
                <a:gd name="connsiteX3" fmla="*/ 44450 w 311150"/>
                <a:gd name="connsiteY3" fmla="*/ 330200 h 2432050"/>
                <a:gd name="connsiteX4" fmla="*/ 311150 w 311150"/>
                <a:gd name="connsiteY4" fmla="*/ 330200 h 2432050"/>
                <a:gd name="connsiteX5" fmla="*/ 0 w 311150"/>
                <a:gd name="connsiteY5" fmla="*/ 0 h 243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50" h="2432050">
                  <a:moveTo>
                    <a:pt x="0" y="0"/>
                  </a:moveTo>
                  <a:cubicBezTo>
                    <a:pt x="2117" y="810683"/>
                    <a:pt x="6350" y="2432050"/>
                    <a:pt x="6350" y="2432050"/>
                  </a:cubicBezTo>
                  <a:lnTo>
                    <a:pt x="44450" y="2432050"/>
                  </a:lnTo>
                  <a:lnTo>
                    <a:pt x="44450" y="330200"/>
                  </a:lnTo>
                  <a:lnTo>
                    <a:pt x="311150" y="330200"/>
                  </a:lnTo>
                  <a:lnTo>
                    <a:pt x="0" y="0"/>
                  </a:lnTo>
                  <a:close/>
                </a:path>
              </a:pathLst>
            </a:custGeom>
            <a:solidFill>
              <a:srgbClr val="77933C"/>
            </a:solidFill>
            <a:ln>
              <a:solidFill>
                <a:srgbClr val="0D0D0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cxnSp>
          <p:nvCxnSpPr>
            <p:cNvPr id="63" name="Straight Connector 62"/>
            <p:cNvCxnSpPr>
              <a:endCxn id="61" idx="0"/>
            </p:cNvCxnSpPr>
            <p:nvPr/>
          </p:nvCxnSpPr>
          <p:spPr>
            <a:xfrm>
              <a:off x="3262926" y="2325074"/>
              <a:ext cx="1500897" cy="3175"/>
            </a:xfrm>
            <a:prstGeom prst="line">
              <a:avLst/>
            </a:prstGeom>
            <a:ln w="6350" cap="flat" cmpd="sng" algn="ctr">
              <a:solidFill>
                <a:schemeClr val="bg1">
                  <a:lumMod val="95000"/>
                  <a:lumOff val="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269272" y="4754051"/>
              <a:ext cx="1500897" cy="3175"/>
            </a:xfrm>
            <a:prstGeom prst="line">
              <a:avLst/>
            </a:prstGeom>
            <a:ln w="6350" cap="flat" cmpd="sng" algn="ctr">
              <a:solidFill>
                <a:schemeClr val="bg1">
                  <a:lumMod val="95000"/>
                  <a:lumOff val="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701" name="TextBox 69"/>
            <p:cNvSpPr txBox="1">
              <a:spLocks noChangeArrowheads="1"/>
            </p:cNvSpPr>
            <p:nvPr/>
          </p:nvSpPr>
          <p:spPr bwMode="auto">
            <a:xfrm>
              <a:off x="4923695" y="3252281"/>
              <a:ext cx="635000" cy="430719"/>
            </a:xfrm>
            <a:prstGeom prst="rect">
              <a:avLst/>
            </a:prstGeom>
            <a:noFill/>
            <a:ln w="9525">
              <a:noFill/>
              <a:miter lim="800000"/>
              <a:headEnd/>
              <a:tailEnd/>
            </a:ln>
          </p:spPr>
          <p:txBody>
            <a:bodyPr>
              <a:spAutoFit/>
            </a:bodyPr>
            <a:lstStyle/>
            <a:p>
              <a:pPr algn="ctr" defTabSz="457200"/>
              <a:r>
                <a:rPr lang="en-US" sz="2200">
                  <a:solidFill>
                    <a:prstClr val="black"/>
                  </a:solidFill>
                  <a:latin typeface="Cambria" pitchFamily="-65" charset="0"/>
                  <a:ea typeface="ＭＳ Ｐゴシック" pitchFamily="-65" charset="-128"/>
                  <a:cs typeface="+mn-cs"/>
                </a:rPr>
                <a:t>=</a:t>
              </a:r>
            </a:p>
          </p:txBody>
        </p:sp>
        <p:sp>
          <p:nvSpPr>
            <p:cNvPr id="28702" name="TextBox 70"/>
            <p:cNvSpPr txBox="1">
              <a:spLocks noChangeArrowheads="1"/>
            </p:cNvSpPr>
            <p:nvPr/>
          </p:nvSpPr>
          <p:spPr bwMode="auto">
            <a:xfrm>
              <a:off x="3610710" y="3287451"/>
              <a:ext cx="844062" cy="430887"/>
            </a:xfrm>
            <a:prstGeom prst="rect">
              <a:avLst/>
            </a:prstGeom>
            <a:noFill/>
            <a:ln w="9525">
              <a:noFill/>
              <a:miter lim="800000"/>
              <a:headEnd/>
              <a:tailEnd/>
            </a:ln>
          </p:spPr>
          <p:txBody>
            <a:bodyPr>
              <a:spAutoFit/>
            </a:bodyPr>
            <a:lstStyle/>
            <a:p>
              <a:pPr algn="ctr" defTabSz="457200"/>
              <a:r>
                <a:rPr lang="en-US" sz="2200">
                  <a:solidFill>
                    <a:prstClr val="black"/>
                  </a:solidFill>
                  <a:latin typeface="Cambria" pitchFamily="-65" charset="0"/>
                  <a:ea typeface="ＭＳ Ｐゴシック" pitchFamily="-65" charset="-128"/>
                  <a:cs typeface="+mn-cs"/>
                </a:rPr>
                <a:t>~1%</a:t>
              </a:r>
            </a:p>
          </p:txBody>
        </p:sp>
      </p:grpSp>
      <p:sp>
        <p:nvSpPr>
          <p:cNvPr id="28696" name="Rectangle 18"/>
          <p:cNvSpPr>
            <a:spLocks noChangeArrowheads="1"/>
          </p:cNvSpPr>
          <p:nvPr/>
        </p:nvSpPr>
        <p:spPr bwMode="auto">
          <a:xfrm>
            <a:off x="1266825" y="4784725"/>
            <a:ext cx="1979613" cy="307975"/>
          </a:xfrm>
          <a:prstGeom prst="rect">
            <a:avLst/>
          </a:prstGeom>
          <a:noFill/>
          <a:ln w="9525">
            <a:noFill/>
            <a:miter lim="800000"/>
            <a:headEnd/>
            <a:tailEnd/>
          </a:ln>
        </p:spPr>
        <p:txBody>
          <a:bodyPr wrap="none">
            <a:spAutoFit/>
          </a:bodyPr>
          <a:lstStyle/>
          <a:p>
            <a:pPr algn="ctr" defTabSz="457200"/>
            <a:r>
              <a:rPr lang="en-US" sz="1400">
                <a:solidFill>
                  <a:prstClr val="white"/>
                </a:solidFill>
                <a:latin typeface="Cambria" pitchFamily="-65" charset="0"/>
                <a:ea typeface="ＭＳ Ｐゴシック" pitchFamily="-65" charset="-128"/>
                <a:cs typeface="+mn-cs"/>
              </a:rPr>
              <a:t>Present day energy mix</a:t>
            </a:r>
          </a:p>
        </p:txBody>
      </p:sp>
      <p:sp>
        <p:nvSpPr>
          <p:cNvPr id="20" name="TextBox 19"/>
          <p:cNvSpPr txBox="1">
            <a:spLocks noChangeArrowheads="1"/>
          </p:cNvSpPr>
          <p:nvPr/>
        </p:nvSpPr>
        <p:spPr bwMode="auto">
          <a:xfrm>
            <a:off x="5670550" y="4371975"/>
            <a:ext cx="3530600" cy="384175"/>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defTabSz="457200">
              <a:buFont typeface="Arial" charset="0"/>
              <a:buChar char="•"/>
            </a:pPr>
            <a:r>
              <a:rPr lang="en-US" sz="1900">
                <a:solidFill>
                  <a:srgbClr val="8EB4E3"/>
                </a:solidFill>
                <a:latin typeface="Cambria" pitchFamily="-65" charset="0"/>
                <a:ea typeface="ＭＳ Ｐゴシック" pitchFamily="-65" charset="-128"/>
                <a:cs typeface="+mn-cs"/>
              </a:rPr>
              <a:t> Micro-hydro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childTnLst>
                                </p:cTn>
                              </p:par>
                            </p:childTnLst>
                          </p:cTn>
                        </p:par>
                        <p:par>
                          <p:cTn id="33" fill="hold">
                            <p:stCondLst>
                              <p:cond delay="1000"/>
                            </p:stCondLst>
                            <p:childTnLst>
                              <p:par>
                                <p:cTn id="34" presetID="1" presetClass="entr" presetSubtype="0" fill="hold" grpId="1" nodeType="after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7" grpId="0"/>
      <p:bldP spid="68" grpId="0"/>
      <p:bldP spid="69" grpId="0"/>
      <p:bldP spid="20" grpId="0"/>
      <p:bldP spid="20" grpId="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tangle 15"/>
          <p:cNvSpPr/>
          <p:nvPr/>
        </p:nvSpPr>
        <p:spPr>
          <a:xfrm>
            <a:off x="2516188" y="1454150"/>
            <a:ext cx="3990975" cy="708025"/>
          </a:xfrm>
          <a:prstGeom prst="rect">
            <a:avLst/>
          </a:prstGeom>
        </p:spPr>
        <p:txBody>
          <a:bodyPr wrap="none">
            <a:spAutoFit/>
          </a:bodyPr>
          <a:lstStyle/>
          <a:p>
            <a:pPr algn="ctr" defTabSz="457200"/>
            <a:r>
              <a:rPr lang="en-US" sz="2500">
                <a:solidFill>
                  <a:prstClr val="white"/>
                </a:solidFill>
                <a:effectLst>
                  <a:outerShdw blurRad="38100" dist="38100" dir="2700000" algn="tl">
                    <a:srgbClr val="1F497D"/>
                  </a:outerShdw>
                </a:effectLst>
                <a:latin typeface="Cambria" pitchFamily="-65" charset="0"/>
                <a:ea typeface="ＭＳ Ｐゴシック" pitchFamily="-65" charset="-128"/>
                <a:cs typeface="+mn-cs"/>
              </a:rPr>
              <a:t>Presentation</a:t>
            </a:r>
            <a:r>
              <a:rPr lang="en-US" sz="4000">
                <a:solidFill>
                  <a:prstClr val="white"/>
                </a:solidFill>
                <a:effectLst>
                  <a:outerShdw blurRad="38100" dist="38100" dir="2700000" algn="tl">
                    <a:srgbClr val="1F497D"/>
                  </a:outerShdw>
                </a:effectLst>
                <a:latin typeface="Cambria" pitchFamily="-65" charset="0"/>
                <a:ea typeface="ＭＳ Ｐゴシック" pitchFamily="-65" charset="-128"/>
                <a:cs typeface="+mn-cs"/>
              </a:rPr>
              <a:t> Timeline</a:t>
            </a:r>
          </a:p>
        </p:txBody>
      </p:sp>
      <p:cxnSp>
        <p:nvCxnSpPr>
          <p:cNvPr id="17" name="Straight Arrow Connector 16"/>
          <p:cNvCxnSpPr>
            <a:cxnSpLocks noChangeShapeType="1"/>
          </p:cNvCxnSpPr>
          <p:nvPr/>
        </p:nvCxnSpPr>
        <p:spPr bwMode="auto">
          <a:xfrm>
            <a:off x="787400" y="2794000"/>
            <a:ext cx="7277100" cy="14288"/>
          </a:xfrm>
          <a:prstGeom prst="straightConnector1">
            <a:avLst/>
          </a:prstGeom>
          <a:noFill/>
          <a:ln w="19050">
            <a:solidFill>
              <a:srgbClr val="A6A6A6"/>
            </a:solidFill>
            <a:round/>
            <a:headEnd/>
            <a:tailEnd type="arrow" w="med" len="med"/>
          </a:ln>
          <a:effectLst>
            <a:outerShdw dist="20000" dir="5400000" rotWithShape="0">
              <a:srgbClr val="808080">
                <a:alpha val="37999"/>
              </a:srgbClr>
            </a:outerShdw>
          </a:effectLst>
        </p:spPr>
      </p:cxnSp>
      <p:sp>
        <p:nvSpPr>
          <p:cNvPr id="19" name="Oval 18"/>
          <p:cNvSpPr/>
          <p:nvPr/>
        </p:nvSpPr>
        <p:spPr>
          <a:xfrm>
            <a:off x="2374900" y="2743200"/>
            <a:ext cx="139700" cy="139700"/>
          </a:xfrm>
          <a:prstGeom prst="ellipse">
            <a:avLst/>
          </a:prstGeom>
          <a:solidFill>
            <a:schemeClr val="bg1">
              <a:lumMod val="50000"/>
              <a:lumOff val="50000"/>
            </a:schemeClr>
          </a:solidFill>
          <a:ln>
            <a:solidFill>
              <a:schemeClr val="tx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600">
              <a:solidFill>
                <a:srgbClr val="A6A6A6"/>
              </a:solidFill>
              <a:ea typeface="ＭＳ Ｐゴシック" pitchFamily="-65" charset="-128"/>
            </a:endParaRPr>
          </a:p>
        </p:txBody>
      </p:sp>
      <p:sp>
        <p:nvSpPr>
          <p:cNvPr id="20" name="Oval 19"/>
          <p:cNvSpPr/>
          <p:nvPr/>
        </p:nvSpPr>
        <p:spPr>
          <a:xfrm>
            <a:off x="6191250" y="2730500"/>
            <a:ext cx="139700" cy="139700"/>
          </a:xfrm>
          <a:prstGeom prst="ellipse">
            <a:avLst/>
          </a:prstGeom>
          <a:solidFill>
            <a:schemeClr val="bg1">
              <a:lumMod val="50000"/>
              <a:lumOff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7F7F7F"/>
              </a:solidFill>
              <a:ea typeface="ＭＳ Ｐゴシック" pitchFamily="-65" charset="-128"/>
            </a:endParaRPr>
          </a:p>
        </p:txBody>
      </p:sp>
      <p:grpSp>
        <p:nvGrpSpPr>
          <p:cNvPr id="2" name="Group 26"/>
          <p:cNvGrpSpPr>
            <a:grpSpLocks/>
          </p:cNvGrpSpPr>
          <p:nvPr/>
        </p:nvGrpSpPr>
        <p:grpSpPr bwMode="auto">
          <a:xfrm>
            <a:off x="1619250" y="2882900"/>
            <a:ext cx="1644650" cy="687388"/>
            <a:chOff x="-1136650" y="1207294"/>
            <a:chExt cx="1644650" cy="687170"/>
          </a:xfrm>
        </p:grpSpPr>
        <p:cxnSp>
          <p:nvCxnSpPr>
            <p:cNvPr id="28" name="Straight Connector 27"/>
            <p:cNvCxnSpPr>
              <a:cxnSpLocks noChangeShapeType="1"/>
            </p:cNvCxnSpPr>
            <p:nvPr/>
          </p:nvCxnSpPr>
          <p:spPr bwMode="auto">
            <a:xfrm rot="5400000">
              <a:off x="-526981" y="1421538"/>
              <a:ext cx="431663" cy="3175"/>
            </a:xfrm>
            <a:prstGeom prst="line">
              <a:avLst/>
            </a:prstGeom>
            <a:noFill/>
            <a:ln w="12700">
              <a:solidFill>
                <a:srgbClr val="A6A6A6"/>
              </a:solidFill>
              <a:round/>
              <a:headEnd/>
              <a:tailEnd/>
            </a:ln>
            <a:effectLst>
              <a:outerShdw dist="20000" dir="5400000" rotWithShape="0">
                <a:srgbClr val="808080">
                  <a:alpha val="37999"/>
                </a:srgbClr>
              </a:outerShdw>
            </a:effectLst>
          </p:spPr>
        </p:cxnSp>
        <p:sp>
          <p:nvSpPr>
            <p:cNvPr id="32801" name="TextBox 28"/>
            <p:cNvSpPr txBox="1">
              <a:spLocks noChangeArrowheads="1"/>
            </p:cNvSpPr>
            <p:nvPr/>
          </p:nvSpPr>
          <p:spPr bwMode="auto">
            <a:xfrm>
              <a:off x="-1136650" y="1555910"/>
              <a:ext cx="1644650" cy="338554"/>
            </a:xfrm>
            <a:prstGeom prst="rect">
              <a:avLst/>
            </a:prstGeom>
            <a:noFill/>
            <a:ln w="9525">
              <a:noFill/>
              <a:miter lim="800000"/>
              <a:headEnd/>
              <a:tailEnd/>
            </a:ln>
          </p:spPr>
          <p:txBody>
            <a:bodyPr>
              <a:spAutoFit/>
            </a:bodyPr>
            <a:lstStyle/>
            <a:p>
              <a:pPr algn="ctr" defTabSz="457200"/>
              <a:r>
                <a:rPr lang="en-US" sz="1600">
                  <a:solidFill>
                    <a:srgbClr val="A6A6A6"/>
                  </a:solidFill>
                  <a:latin typeface="Cambria" pitchFamily="-65" charset="0"/>
                  <a:ea typeface="ＭＳ Ｐゴシック" pitchFamily="-65" charset="-128"/>
                  <a:cs typeface="+mn-cs"/>
                </a:rPr>
                <a:t>Present Day</a:t>
              </a:r>
            </a:p>
          </p:txBody>
        </p:sp>
      </p:grpSp>
      <p:grpSp>
        <p:nvGrpSpPr>
          <p:cNvPr id="3" name="Group 29"/>
          <p:cNvGrpSpPr>
            <a:grpSpLocks/>
          </p:cNvGrpSpPr>
          <p:nvPr/>
        </p:nvGrpSpPr>
        <p:grpSpPr bwMode="auto">
          <a:xfrm>
            <a:off x="5581650" y="2870200"/>
            <a:ext cx="1352550" cy="966788"/>
            <a:chOff x="4667250" y="3061494"/>
            <a:chExt cx="1352550" cy="966114"/>
          </a:xfrm>
        </p:grpSpPr>
        <p:cxnSp>
          <p:nvCxnSpPr>
            <p:cNvPr id="31" name="Straight Connector 30"/>
            <p:cNvCxnSpPr>
              <a:cxnSpLocks noChangeShapeType="1"/>
            </p:cNvCxnSpPr>
            <p:nvPr/>
          </p:nvCxnSpPr>
          <p:spPr bwMode="auto">
            <a:xfrm rot="5400000">
              <a:off x="5137302" y="3275655"/>
              <a:ext cx="431499" cy="3175"/>
            </a:xfrm>
            <a:prstGeom prst="line">
              <a:avLst/>
            </a:prstGeom>
            <a:noFill/>
            <a:ln w="12700">
              <a:solidFill>
                <a:srgbClr val="FFFFFF"/>
              </a:solidFill>
              <a:round/>
              <a:headEnd/>
              <a:tailEnd/>
            </a:ln>
            <a:effectLst>
              <a:outerShdw dist="20000" dir="5400000" rotWithShape="0">
                <a:srgbClr val="808080">
                  <a:alpha val="37999"/>
                </a:srgbClr>
              </a:outerShdw>
            </a:effectLst>
          </p:spPr>
        </p:cxnSp>
        <p:sp>
          <p:nvSpPr>
            <p:cNvPr id="32" name="TextBox 31"/>
            <p:cNvSpPr txBox="1"/>
            <p:nvPr/>
          </p:nvSpPr>
          <p:spPr>
            <a:xfrm>
              <a:off x="4667250" y="3473956"/>
              <a:ext cx="1352550" cy="553652"/>
            </a:xfrm>
            <a:prstGeom prst="rect">
              <a:avLst/>
            </a:prstGeom>
            <a:noFill/>
            <a:ln>
              <a:noFill/>
            </a:ln>
          </p:spPr>
          <p:txBody>
            <a:bodyPr>
              <a:spAutoFit/>
            </a:bodyPr>
            <a:lstStyle/>
            <a:p>
              <a:pPr algn="ctr" defTabSz="457200"/>
              <a:r>
                <a:rPr lang="en-US" sz="3000">
                  <a:solidFill>
                    <a:prstClr val="white"/>
                  </a:solidFill>
                  <a:effectLst>
                    <a:outerShdw blurRad="38100" dist="38100" dir="2700000" algn="tl">
                      <a:srgbClr val="1F497D"/>
                    </a:outerShdw>
                  </a:effectLst>
                  <a:latin typeface="Cambria" pitchFamily="-65" charset="0"/>
                  <a:ea typeface="ＭＳ Ｐゴシック" pitchFamily="-65" charset="-128"/>
                  <a:cs typeface="+mn-cs"/>
                </a:rPr>
                <a:t>2020</a:t>
              </a:r>
            </a:p>
          </p:txBody>
        </p:sp>
      </p:grpSp>
      <p:sp>
        <p:nvSpPr>
          <p:cNvPr id="12" name="Title 1"/>
          <p:cNvSpPr txBox="1">
            <a:spLocks/>
          </p:cNvSpPr>
          <p:nvPr/>
        </p:nvSpPr>
        <p:spPr bwMode="auto">
          <a:xfrm>
            <a:off x="1054100" y="4419600"/>
            <a:ext cx="7099300" cy="838200"/>
          </a:xfrm>
          <a:prstGeom prst="rect">
            <a:avLst/>
          </a:prstGeom>
          <a:noFill/>
          <a:ln w="9525">
            <a:noFill/>
            <a:miter lim="800000"/>
            <a:headEnd/>
            <a:tailEnd/>
          </a:ln>
          <a:effectLst>
            <a:outerShdw dist="38100" dir="2700000" rotWithShape="0">
              <a:srgbClr val="808080">
                <a:alpha val="42999"/>
              </a:srgbClr>
            </a:outerShdw>
          </a:effectLst>
        </p:spPr>
        <p:txBody>
          <a:bodyPr anchor="ctr"/>
          <a:lstStyle/>
          <a:p>
            <a:pPr algn="ctr" defTabSz="457200">
              <a:lnSpc>
                <a:spcPct val="90000"/>
              </a:lnSpc>
            </a:pPr>
            <a:r>
              <a:rPr lang="en-US" sz="2700">
                <a:solidFill>
                  <a:prstClr val="white"/>
                </a:solidFill>
                <a:latin typeface="Calibri" pitchFamily="-65" charset="0"/>
                <a:ea typeface="ＭＳ Ｐゴシック" pitchFamily="-65" charset="-128"/>
                <a:cs typeface="+mn-cs"/>
              </a:rPr>
              <a:t>So, what happened in the 10 years </a:t>
            </a:r>
          </a:p>
          <a:p>
            <a:pPr algn="ctr" defTabSz="457200">
              <a:lnSpc>
                <a:spcPct val="90000"/>
              </a:lnSpc>
            </a:pPr>
            <a:r>
              <a:rPr lang="en-US" sz="2700">
                <a:solidFill>
                  <a:prstClr val="white"/>
                </a:solidFill>
                <a:latin typeface="Calibri" pitchFamily="-65" charset="0"/>
                <a:ea typeface="ＭＳ Ｐゴシック" pitchFamily="-65" charset="-128"/>
                <a:cs typeface="+mn-cs"/>
              </a:rPr>
              <a:t>Between 2010 and 2020?</a:t>
            </a:r>
          </a:p>
        </p:txBody>
      </p:sp>
      <p:grpSp>
        <p:nvGrpSpPr>
          <p:cNvPr id="4" name="Group 12"/>
          <p:cNvGrpSpPr>
            <a:grpSpLocks/>
          </p:cNvGrpSpPr>
          <p:nvPr/>
        </p:nvGrpSpPr>
        <p:grpSpPr bwMode="auto">
          <a:xfrm>
            <a:off x="2794000" y="2659063"/>
            <a:ext cx="3030538" cy="625475"/>
            <a:chOff x="2793965" y="2836327"/>
            <a:chExt cx="3031146" cy="626538"/>
          </a:xfrm>
        </p:grpSpPr>
        <p:cxnSp>
          <p:nvCxnSpPr>
            <p:cNvPr id="32788" name="Straight Connector 13"/>
            <p:cNvCxnSpPr>
              <a:cxnSpLocks noChangeShapeType="1"/>
            </p:cNvCxnSpPr>
            <p:nvPr/>
          </p:nvCxnSpPr>
          <p:spPr bwMode="auto">
            <a:xfrm rot="16200000" flipH="1">
              <a:off x="2654266" y="2976033"/>
              <a:ext cx="279400" cy="2"/>
            </a:xfrm>
            <a:prstGeom prst="line">
              <a:avLst/>
            </a:prstGeom>
            <a:noFill/>
            <a:ln w="12700">
              <a:solidFill>
                <a:srgbClr val="A6A6A6"/>
              </a:solidFill>
              <a:round/>
              <a:headEnd/>
              <a:tailEnd/>
            </a:ln>
          </p:spPr>
        </p:cxnSp>
        <p:cxnSp>
          <p:nvCxnSpPr>
            <p:cNvPr id="32789" name="Straight Connector 14"/>
            <p:cNvCxnSpPr>
              <a:cxnSpLocks noChangeShapeType="1"/>
            </p:cNvCxnSpPr>
            <p:nvPr/>
          </p:nvCxnSpPr>
          <p:spPr bwMode="auto">
            <a:xfrm rot="16200000" flipH="1">
              <a:off x="3033159" y="2976033"/>
              <a:ext cx="279400" cy="2"/>
            </a:xfrm>
            <a:prstGeom prst="line">
              <a:avLst/>
            </a:prstGeom>
            <a:noFill/>
            <a:ln w="12700">
              <a:solidFill>
                <a:srgbClr val="A6A6A6"/>
              </a:solidFill>
              <a:round/>
              <a:headEnd/>
              <a:tailEnd/>
            </a:ln>
          </p:spPr>
        </p:cxnSp>
        <p:cxnSp>
          <p:nvCxnSpPr>
            <p:cNvPr id="32790" name="Straight Connector 17"/>
            <p:cNvCxnSpPr>
              <a:cxnSpLocks noChangeShapeType="1"/>
            </p:cNvCxnSpPr>
            <p:nvPr/>
          </p:nvCxnSpPr>
          <p:spPr bwMode="auto">
            <a:xfrm rot="16200000" flipH="1">
              <a:off x="3412052" y="2976033"/>
              <a:ext cx="279400" cy="2"/>
            </a:xfrm>
            <a:prstGeom prst="line">
              <a:avLst/>
            </a:prstGeom>
            <a:noFill/>
            <a:ln w="12700">
              <a:solidFill>
                <a:srgbClr val="A6A6A6"/>
              </a:solidFill>
              <a:round/>
              <a:headEnd/>
              <a:tailEnd/>
            </a:ln>
          </p:spPr>
        </p:cxnSp>
        <p:cxnSp>
          <p:nvCxnSpPr>
            <p:cNvPr id="32791" name="Straight Connector 20"/>
            <p:cNvCxnSpPr>
              <a:cxnSpLocks noChangeShapeType="1"/>
            </p:cNvCxnSpPr>
            <p:nvPr/>
          </p:nvCxnSpPr>
          <p:spPr bwMode="auto">
            <a:xfrm rot="16200000" flipH="1">
              <a:off x="3790945" y="2976033"/>
              <a:ext cx="279400" cy="2"/>
            </a:xfrm>
            <a:prstGeom prst="line">
              <a:avLst/>
            </a:prstGeom>
            <a:noFill/>
            <a:ln w="12700">
              <a:solidFill>
                <a:srgbClr val="A6A6A6"/>
              </a:solidFill>
              <a:round/>
              <a:headEnd/>
              <a:tailEnd/>
            </a:ln>
          </p:spPr>
        </p:cxnSp>
        <p:cxnSp>
          <p:nvCxnSpPr>
            <p:cNvPr id="32792" name="Straight Connector 21"/>
            <p:cNvCxnSpPr>
              <a:cxnSpLocks noChangeShapeType="1"/>
            </p:cNvCxnSpPr>
            <p:nvPr/>
          </p:nvCxnSpPr>
          <p:spPr bwMode="auto">
            <a:xfrm rot="16200000" flipH="1">
              <a:off x="4548731" y="2976033"/>
              <a:ext cx="279400" cy="2"/>
            </a:xfrm>
            <a:prstGeom prst="line">
              <a:avLst/>
            </a:prstGeom>
            <a:noFill/>
            <a:ln w="12700">
              <a:solidFill>
                <a:srgbClr val="A6A6A6"/>
              </a:solidFill>
              <a:round/>
              <a:headEnd/>
              <a:tailEnd/>
            </a:ln>
          </p:spPr>
        </p:cxnSp>
        <p:cxnSp>
          <p:nvCxnSpPr>
            <p:cNvPr id="32793" name="Straight Connector 22"/>
            <p:cNvCxnSpPr>
              <a:cxnSpLocks noChangeShapeType="1"/>
            </p:cNvCxnSpPr>
            <p:nvPr/>
          </p:nvCxnSpPr>
          <p:spPr bwMode="auto">
            <a:xfrm rot="16200000" flipH="1">
              <a:off x="4927624" y="2976032"/>
              <a:ext cx="279400" cy="2"/>
            </a:xfrm>
            <a:prstGeom prst="line">
              <a:avLst/>
            </a:prstGeom>
            <a:noFill/>
            <a:ln w="12700">
              <a:solidFill>
                <a:srgbClr val="A6A6A6"/>
              </a:solidFill>
              <a:round/>
              <a:headEnd/>
              <a:tailEnd/>
            </a:ln>
          </p:spPr>
        </p:cxnSp>
        <p:cxnSp>
          <p:nvCxnSpPr>
            <p:cNvPr id="32794" name="Straight Connector 23"/>
            <p:cNvCxnSpPr>
              <a:cxnSpLocks noChangeShapeType="1"/>
            </p:cNvCxnSpPr>
            <p:nvPr/>
          </p:nvCxnSpPr>
          <p:spPr bwMode="auto">
            <a:xfrm rot="16200000" flipH="1">
              <a:off x="5685410" y="2976032"/>
              <a:ext cx="279400" cy="2"/>
            </a:xfrm>
            <a:prstGeom prst="line">
              <a:avLst/>
            </a:prstGeom>
            <a:noFill/>
            <a:ln w="12700">
              <a:solidFill>
                <a:srgbClr val="A6A6A6"/>
              </a:solidFill>
              <a:round/>
              <a:headEnd/>
              <a:tailEnd/>
            </a:ln>
          </p:spPr>
        </p:cxnSp>
        <p:cxnSp>
          <p:nvCxnSpPr>
            <p:cNvPr id="32795" name="Straight Connector 24"/>
            <p:cNvCxnSpPr>
              <a:cxnSpLocks noChangeShapeType="1"/>
            </p:cNvCxnSpPr>
            <p:nvPr/>
          </p:nvCxnSpPr>
          <p:spPr bwMode="auto">
            <a:xfrm rot="16200000" flipH="1">
              <a:off x="5306517" y="2976026"/>
              <a:ext cx="279400" cy="2"/>
            </a:xfrm>
            <a:prstGeom prst="line">
              <a:avLst/>
            </a:prstGeom>
            <a:noFill/>
            <a:ln w="12700">
              <a:solidFill>
                <a:srgbClr val="A6A6A6"/>
              </a:solidFill>
              <a:round/>
              <a:headEnd/>
              <a:tailEnd/>
            </a:ln>
          </p:spPr>
        </p:cxnSp>
        <p:sp>
          <p:nvSpPr>
            <p:cNvPr id="26" name="Oval 25"/>
            <p:cNvSpPr/>
            <p:nvPr/>
          </p:nvSpPr>
          <p:spPr>
            <a:xfrm>
              <a:off x="4243644" y="2917427"/>
              <a:ext cx="139728" cy="138348"/>
            </a:xfrm>
            <a:prstGeom prst="ellipse">
              <a:avLst/>
            </a:prstGeom>
            <a:solidFill>
              <a:schemeClr val="bg1">
                <a:lumMod val="50000"/>
                <a:lumOff val="50000"/>
              </a:schemeClr>
            </a:solidFill>
            <a:ln>
              <a:solidFill>
                <a:schemeClr val="tx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7F7F7F"/>
                </a:solidFill>
                <a:ea typeface="ＭＳ Ｐゴシック" pitchFamily="-65" charset="-128"/>
              </a:endParaRPr>
            </a:p>
          </p:txBody>
        </p:sp>
        <p:cxnSp>
          <p:nvCxnSpPr>
            <p:cNvPr id="27" name="Straight Connector 26"/>
            <p:cNvCxnSpPr>
              <a:cxnSpLocks noChangeShapeType="1"/>
            </p:cNvCxnSpPr>
            <p:nvPr/>
          </p:nvCxnSpPr>
          <p:spPr bwMode="auto">
            <a:xfrm rot="16200000" flipH="1">
              <a:off x="4105987" y="3250580"/>
              <a:ext cx="415042" cy="9527"/>
            </a:xfrm>
            <a:prstGeom prst="line">
              <a:avLst/>
            </a:prstGeom>
            <a:noFill/>
            <a:ln w="9525">
              <a:solidFill>
                <a:srgbClr val="A6A6A6"/>
              </a:solidFill>
              <a:round/>
              <a:headEnd/>
              <a:tailEnd/>
            </a:ln>
            <a:effectLst>
              <a:outerShdw dist="20000" dir="5400000" rotWithShape="0">
                <a:srgbClr val="808080">
                  <a:alpha val="37999"/>
                </a:srgbClr>
              </a:outerShdw>
            </a:effectLst>
          </p:spPr>
        </p:cxnSp>
      </p:grpSp>
      <p:grpSp>
        <p:nvGrpSpPr>
          <p:cNvPr id="5" name="Group 28"/>
          <p:cNvGrpSpPr>
            <a:grpSpLocks/>
          </p:cNvGrpSpPr>
          <p:nvPr/>
        </p:nvGrpSpPr>
        <p:grpSpPr bwMode="auto">
          <a:xfrm>
            <a:off x="2598738" y="2387600"/>
            <a:ext cx="3717925" cy="1185863"/>
            <a:chOff x="2599268" y="2523069"/>
            <a:chExt cx="3716865" cy="1185254"/>
          </a:xfrm>
        </p:grpSpPr>
        <p:sp>
          <p:nvSpPr>
            <p:cNvPr id="32779" name="TextBox 29"/>
            <p:cNvSpPr txBox="1">
              <a:spLocks noChangeArrowheads="1"/>
            </p:cNvSpPr>
            <p:nvPr/>
          </p:nvSpPr>
          <p:spPr bwMode="auto">
            <a:xfrm>
              <a:off x="2599268" y="2523069"/>
              <a:ext cx="499919" cy="307817"/>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11</a:t>
              </a:r>
            </a:p>
          </p:txBody>
        </p:sp>
        <p:sp>
          <p:nvSpPr>
            <p:cNvPr id="32780" name="TextBox 32"/>
            <p:cNvSpPr txBox="1">
              <a:spLocks noChangeArrowheads="1"/>
            </p:cNvSpPr>
            <p:nvPr/>
          </p:nvSpPr>
          <p:spPr bwMode="auto">
            <a:xfrm>
              <a:off x="2967463" y="2523069"/>
              <a:ext cx="499919" cy="307817"/>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12</a:t>
              </a:r>
            </a:p>
          </p:txBody>
        </p:sp>
        <p:sp>
          <p:nvSpPr>
            <p:cNvPr id="32781" name="TextBox 33"/>
            <p:cNvSpPr txBox="1">
              <a:spLocks noChangeArrowheads="1"/>
            </p:cNvSpPr>
            <p:nvPr/>
          </p:nvSpPr>
          <p:spPr bwMode="auto">
            <a:xfrm>
              <a:off x="3343593" y="2523069"/>
              <a:ext cx="499920" cy="307817"/>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13</a:t>
              </a:r>
            </a:p>
          </p:txBody>
        </p:sp>
        <p:sp>
          <p:nvSpPr>
            <p:cNvPr id="32782" name="TextBox 34"/>
            <p:cNvSpPr txBox="1">
              <a:spLocks noChangeArrowheads="1"/>
            </p:cNvSpPr>
            <p:nvPr/>
          </p:nvSpPr>
          <p:spPr bwMode="auto">
            <a:xfrm>
              <a:off x="5663856" y="2523069"/>
              <a:ext cx="652277" cy="307817"/>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19</a:t>
              </a:r>
            </a:p>
          </p:txBody>
        </p:sp>
        <p:sp>
          <p:nvSpPr>
            <p:cNvPr id="32783" name="TextBox 35"/>
            <p:cNvSpPr txBox="1">
              <a:spLocks noChangeArrowheads="1"/>
            </p:cNvSpPr>
            <p:nvPr/>
          </p:nvSpPr>
          <p:spPr bwMode="auto">
            <a:xfrm>
              <a:off x="3979999" y="3370359"/>
              <a:ext cx="803046" cy="337964"/>
            </a:xfrm>
            <a:prstGeom prst="rect">
              <a:avLst/>
            </a:prstGeom>
            <a:noFill/>
            <a:ln w="9525">
              <a:noFill/>
              <a:miter lim="800000"/>
              <a:headEnd/>
              <a:tailEnd/>
            </a:ln>
          </p:spPr>
          <p:txBody>
            <a:bodyPr>
              <a:spAutoFit/>
            </a:bodyPr>
            <a:lstStyle/>
            <a:p>
              <a:pPr defTabSz="457200"/>
              <a:r>
                <a:rPr lang="en-US" sz="1600" b="1">
                  <a:solidFill>
                    <a:srgbClr val="A6A6A6"/>
                  </a:solidFill>
                  <a:latin typeface="Cambria" pitchFamily="-65" charset="0"/>
                  <a:ea typeface="ＭＳ Ｐゴシック" pitchFamily="-65" charset="-128"/>
                  <a:cs typeface="+mn-cs"/>
                </a:rPr>
                <a:t>2015</a:t>
              </a:r>
            </a:p>
          </p:txBody>
        </p:sp>
        <p:sp>
          <p:nvSpPr>
            <p:cNvPr id="32784" name="TextBox 36"/>
            <p:cNvSpPr txBox="1">
              <a:spLocks noChangeArrowheads="1"/>
            </p:cNvSpPr>
            <p:nvPr/>
          </p:nvSpPr>
          <p:spPr bwMode="auto">
            <a:xfrm>
              <a:off x="3738768" y="2523069"/>
              <a:ext cx="498333" cy="307817"/>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14</a:t>
              </a:r>
            </a:p>
          </p:txBody>
        </p:sp>
        <p:sp>
          <p:nvSpPr>
            <p:cNvPr id="32785" name="TextBox 37"/>
            <p:cNvSpPr txBox="1">
              <a:spLocks noChangeArrowheads="1"/>
            </p:cNvSpPr>
            <p:nvPr/>
          </p:nvSpPr>
          <p:spPr bwMode="auto">
            <a:xfrm>
              <a:off x="5278204" y="2523069"/>
              <a:ext cx="499919" cy="307817"/>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18</a:t>
              </a:r>
            </a:p>
          </p:txBody>
        </p:sp>
        <p:sp>
          <p:nvSpPr>
            <p:cNvPr id="32786" name="TextBox 38"/>
            <p:cNvSpPr txBox="1">
              <a:spLocks noChangeArrowheads="1"/>
            </p:cNvSpPr>
            <p:nvPr/>
          </p:nvSpPr>
          <p:spPr bwMode="auto">
            <a:xfrm>
              <a:off x="4508486" y="2523069"/>
              <a:ext cx="499920" cy="307817"/>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16</a:t>
              </a:r>
            </a:p>
          </p:txBody>
        </p:sp>
        <p:sp>
          <p:nvSpPr>
            <p:cNvPr id="32787" name="TextBox 39"/>
            <p:cNvSpPr txBox="1">
              <a:spLocks noChangeArrowheads="1"/>
            </p:cNvSpPr>
            <p:nvPr/>
          </p:nvSpPr>
          <p:spPr bwMode="auto">
            <a:xfrm>
              <a:off x="4894139" y="2523069"/>
              <a:ext cx="499919" cy="307817"/>
            </a:xfrm>
            <a:prstGeom prst="rect">
              <a:avLst/>
            </a:prstGeom>
            <a:noFill/>
            <a:ln w="9525">
              <a:noFill/>
              <a:miter lim="800000"/>
              <a:headEnd/>
              <a:tailEnd/>
            </a:ln>
          </p:spPr>
          <p:txBody>
            <a:bodyPr>
              <a:spAutoFit/>
            </a:bodyPr>
            <a:lstStyle/>
            <a:p>
              <a:pPr defTabSz="457200"/>
              <a:r>
                <a:rPr lang="en-US" sz="1400" b="1">
                  <a:solidFill>
                    <a:srgbClr val="A6A6A6"/>
                  </a:solidFill>
                  <a:latin typeface="Cambria" pitchFamily="-65" charset="0"/>
                  <a:ea typeface="ＭＳ Ｐゴシック" pitchFamily="-65" charset="-128"/>
                  <a:cs typeface="+mn-cs"/>
                </a:rPr>
                <a:t>17</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8229600" cy="1041400"/>
          </a:xfrm>
          <a:effectLst>
            <a:outerShdw dist="38100" dir="2700000" rotWithShape="0">
              <a:srgbClr val="000000">
                <a:alpha val="42999"/>
              </a:srgbClr>
            </a:outerShdw>
          </a:effectLst>
        </p:spPr>
        <p:txBody>
          <a:bodyPr/>
          <a:lstStyle/>
          <a:p>
            <a:pPr eaLnBrk="1" hangingPunct="1"/>
            <a:r>
              <a:rPr lang="en-US" sz="3000" smtClean="0">
                <a:ea typeface="ＭＳ Ｐゴシック" pitchFamily="-65" charset="-128"/>
              </a:rPr>
              <a:t>Idaho decided to </a:t>
            </a:r>
            <a:r>
              <a:rPr lang="en-US" sz="3600" smtClean="0">
                <a:ea typeface="ＭＳ Ｐゴシック" pitchFamily="-65" charset="-128"/>
              </a:rPr>
              <a:t>lead the nation</a:t>
            </a:r>
          </a:p>
        </p:txBody>
      </p:sp>
      <p:sp>
        <p:nvSpPr>
          <p:cNvPr id="4" name="Title 1"/>
          <p:cNvSpPr txBox="1">
            <a:spLocks/>
          </p:cNvSpPr>
          <p:nvPr/>
        </p:nvSpPr>
        <p:spPr bwMode="auto">
          <a:xfrm>
            <a:off x="254000" y="4800600"/>
            <a:ext cx="8521700" cy="952500"/>
          </a:xfrm>
          <a:prstGeom prst="rect">
            <a:avLst/>
          </a:prstGeom>
          <a:noFill/>
          <a:ln w="9525">
            <a:noFill/>
            <a:miter lim="800000"/>
            <a:headEnd/>
            <a:tailEnd/>
          </a:ln>
          <a:effectLst>
            <a:outerShdw dist="38100" dir="2700000" rotWithShape="0">
              <a:srgbClr val="808080">
                <a:alpha val="42999"/>
              </a:srgbClr>
            </a:outerShdw>
          </a:effectLst>
        </p:spPr>
        <p:txBody>
          <a:bodyPr anchor="ctr"/>
          <a:lstStyle/>
          <a:p>
            <a:pPr algn="ctr" defTabSz="457200"/>
            <a:r>
              <a:rPr lang="en-US" sz="2300">
                <a:solidFill>
                  <a:prstClr val="white"/>
                </a:solidFill>
                <a:latin typeface="Calibri" pitchFamily="-65" charset="0"/>
                <a:ea typeface="ＭＳ Ｐゴシック" pitchFamily="-65" charset="-128"/>
                <a:cs typeface="+mn-cs"/>
              </a:rPr>
              <a:t>100% Clean Renewable Energy by 2030</a:t>
            </a:r>
          </a:p>
        </p:txBody>
      </p:sp>
      <p:pic>
        <p:nvPicPr>
          <p:cNvPr id="5" name="Picture 4" descr="zenithsolar.jpg"/>
          <p:cNvPicPr>
            <a:picLocks noChangeAspect="1"/>
          </p:cNvPicPr>
          <p:nvPr/>
        </p:nvPicPr>
        <p:blipFill>
          <a:blip r:embed="rId3" cstate="print"/>
          <a:srcRect/>
          <a:stretch>
            <a:fillRect/>
          </a:stretch>
        </p:blipFill>
        <p:spPr bwMode="auto">
          <a:xfrm>
            <a:off x="393700" y="1219200"/>
            <a:ext cx="3952875" cy="3162300"/>
          </a:xfrm>
          <a:prstGeom prst="rect">
            <a:avLst/>
          </a:prstGeom>
          <a:noFill/>
          <a:ln w="6350">
            <a:solidFill>
              <a:srgbClr val="000000"/>
            </a:solidFill>
            <a:round/>
            <a:headEnd/>
            <a:tailEnd/>
          </a:ln>
          <a:effectLst>
            <a:outerShdw dist="38100" dir="2700000" rotWithShape="0">
              <a:srgbClr val="808080">
                <a:alpha val="12999"/>
              </a:srgbClr>
            </a:outerShdw>
          </a:effectLst>
        </p:spPr>
      </p:pic>
      <p:pic>
        <p:nvPicPr>
          <p:cNvPr id="6" name="Picture 5" descr="introslide_18.jpg"/>
          <p:cNvPicPr>
            <a:picLocks noChangeAspect="1"/>
          </p:cNvPicPr>
          <p:nvPr/>
        </p:nvPicPr>
        <p:blipFill>
          <a:blip r:embed="rId4" cstate="print"/>
          <a:srcRect/>
          <a:stretch>
            <a:fillRect/>
          </a:stretch>
        </p:blipFill>
        <p:spPr bwMode="auto">
          <a:xfrm>
            <a:off x="4686300" y="1219200"/>
            <a:ext cx="4000500" cy="3200400"/>
          </a:xfrm>
          <a:prstGeom prst="rect">
            <a:avLst/>
          </a:prstGeom>
          <a:noFill/>
          <a:ln w="6350">
            <a:solidFill>
              <a:srgbClr val="000000"/>
            </a:solidFill>
            <a:round/>
            <a:headEnd/>
            <a:tailEnd/>
          </a:ln>
          <a:effectLst>
            <a:outerShdw dist="38100" dir="2700000" rotWithShape="0">
              <a:srgbClr val="808080">
                <a:alpha val="12999"/>
              </a:srgbClr>
            </a:outerShdw>
          </a:effectLst>
        </p:spPr>
      </p:pic>
      <p:sp>
        <p:nvSpPr>
          <p:cNvPr id="7" name="Title 1"/>
          <p:cNvSpPr txBox="1">
            <a:spLocks/>
          </p:cNvSpPr>
          <p:nvPr/>
        </p:nvSpPr>
        <p:spPr bwMode="auto">
          <a:xfrm>
            <a:off x="254000" y="4432300"/>
            <a:ext cx="8534400" cy="838200"/>
          </a:xfrm>
          <a:prstGeom prst="rect">
            <a:avLst/>
          </a:prstGeom>
          <a:noFill/>
          <a:ln w="9525">
            <a:noFill/>
            <a:miter lim="800000"/>
            <a:headEnd/>
            <a:tailEnd/>
          </a:ln>
          <a:effectLst>
            <a:outerShdw dist="38100" dir="2700000" rotWithShape="0">
              <a:srgbClr val="808080">
                <a:alpha val="42999"/>
              </a:srgbClr>
            </a:outerShdw>
          </a:effectLst>
        </p:spPr>
        <p:txBody>
          <a:bodyPr anchor="ctr"/>
          <a:lstStyle/>
          <a:p>
            <a:pPr algn="ctr" defTabSz="457200"/>
            <a:r>
              <a:rPr lang="en-US" sz="2300">
                <a:solidFill>
                  <a:prstClr val="white"/>
                </a:solidFill>
                <a:latin typeface="Calibri" pitchFamily="-65" charset="0"/>
                <a:ea typeface="ＭＳ Ｐゴシック" pitchFamily="-65" charset="-128"/>
                <a:cs typeface="+mn-cs"/>
              </a:rPr>
              <a:t>60% Clean Renewable Energy by 2020</a:t>
            </a:r>
          </a:p>
        </p:txBody>
      </p:sp>
      <p:sp>
        <p:nvSpPr>
          <p:cNvPr id="8" name="Title 1"/>
          <p:cNvSpPr txBox="1">
            <a:spLocks/>
          </p:cNvSpPr>
          <p:nvPr/>
        </p:nvSpPr>
        <p:spPr bwMode="auto">
          <a:xfrm>
            <a:off x="220663" y="5270500"/>
            <a:ext cx="8534400" cy="838200"/>
          </a:xfrm>
          <a:prstGeom prst="rect">
            <a:avLst/>
          </a:prstGeom>
          <a:noFill/>
          <a:ln w="9525">
            <a:noFill/>
            <a:miter lim="800000"/>
            <a:headEnd/>
            <a:tailEnd/>
          </a:ln>
          <a:effectLst>
            <a:outerShdw dist="38100" dir="2700000" rotWithShape="0">
              <a:srgbClr val="808080">
                <a:alpha val="42999"/>
              </a:srgbClr>
            </a:outerShdw>
          </a:effectLst>
        </p:spPr>
        <p:txBody>
          <a:bodyPr anchor="ctr"/>
          <a:lstStyle/>
          <a:p>
            <a:pPr algn="ctr" defTabSz="457200"/>
            <a:r>
              <a:rPr lang="en-US" sz="2700">
                <a:solidFill>
                  <a:prstClr val="white"/>
                </a:solidFill>
                <a:latin typeface="Calibri" pitchFamily="-65" charset="0"/>
                <a:ea typeface="ＭＳ Ｐゴシック" pitchFamily="-65" charset="-128"/>
                <a:cs typeface="+mn-cs"/>
              </a:rPr>
              <a:t>How?</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7" grpId="0"/>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TotalTime>
  <Words>709</Words>
  <Application>Microsoft Macintosh PowerPoint</Application>
  <PresentationFormat>On-screen Show (4:3)</PresentationFormat>
  <Paragraphs>142</Paragraphs>
  <Slides>14</Slides>
  <Notes>14</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1_Office Theme</vt:lpstr>
      <vt:lpstr>Slide 1</vt:lpstr>
      <vt:lpstr>Slide 2</vt:lpstr>
      <vt:lpstr>Slide 3</vt:lpstr>
      <vt:lpstr>Slide 4</vt:lpstr>
      <vt:lpstr>Slide 5</vt:lpstr>
      <vt:lpstr>In 2010, almost half of Idaho’s energy…</vt:lpstr>
      <vt:lpstr>Slide 7</vt:lpstr>
      <vt:lpstr>Slide 8</vt:lpstr>
      <vt:lpstr>Idaho decided to lead the nation</vt:lpstr>
      <vt:lpstr>Slide 10</vt:lpstr>
      <vt:lpstr>Micro-Hydro – Blue Energy </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Hyacinth</dc:creator>
  <cp:lastModifiedBy>Hyacinth</cp:lastModifiedBy>
  <cp:revision>5</cp:revision>
  <dcterms:created xsi:type="dcterms:W3CDTF">2010-12-24T16:43:59Z</dcterms:created>
  <dcterms:modified xsi:type="dcterms:W3CDTF">2010-12-24T17:14:39Z</dcterms:modified>
</cp:coreProperties>
</file>